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10287000" cx="18288000"/>
  <p:notesSz cx="6858000" cy="9144000"/>
  <p:embeddedFontLst>
    <p:embeddedFont>
      <p:font typeface="Poppins"/>
      <p:regular r:id="rId34"/>
      <p:bold r:id="rId35"/>
      <p:italic r:id="rId36"/>
      <p:boldItalic r:id="rId37"/>
    </p:embeddedFont>
    <p:embeddedFont>
      <p:font typeface="Roboto Mon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8">
          <p15:clr>
            <a:srgbClr val="000000"/>
          </p15:clr>
        </p15:guide>
        <p15:guide id="2" pos="3312">
          <p15:clr>
            <a:srgbClr val="000000"/>
          </p15:clr>
        </p15:guide>
        <p15:guide id="3" pos="5856">
          <p15:clr>
            <a:srgbClr val="747775"/>
          </p15:clr>
        </p15:guide>
        <p15:guide id="4" orient="horz" pos="3096">
          <p15:clr>
            <a:srgbClr val="747775"/>
          </p15:clr>
        </p15:guide>
        <p15:guide id="5" orient="horz" pos="4968">
          <p15:clr>
            <a:srgbClr val="747775"/>
          </p15:clr>
        </p15:guide>
        <p15:guide id="6" pos="5856">
          <p15:clr>
            <a:srgbClr val="747775"/>
          </p15:clr>
        </p15:guide>
      </p15:sldGuideLst>
    </p:ext>
    <p:ext uri="GoogleSlidesCustomDataVersion2">
      <go:slidesCustomData xmlns:go="http://customooxmlschemas.google.com/" r:id="rId42" roundtripDataSignature="AMtx7miB2aetPfBWScm75mFqs6Y8eSy+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7F0CFF-6590-4210-A182-4C88F6791214}">
  <a:tblStyle styleId="{AA7F0CFF-6590-4210-A182-4C88F679121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18" orient="horz"/>
        <p:guide pos="3312"/>
        <p:guide pos="5856"/>
        <p:guide pos="3096" orient="horz"/>
        <p:guide pos="4968" orient="horz"/>
        <p:guide pos="585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RobotoMono-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Poppins-bold.fntdata"/><Relationship Id="rId12" Type="http://schemas.openxmlformats.org/officeDocument/2006/relationships/slide" Target="slides/slide6.xml"/><Relationship Id="rId34" Type="http://schemas.openxmlformats.org/officeDocument/2006/relationships/font" Target="fonts/Poppins-regular.fntdata"/><Relationship Id="rId15" Type="http://schemas.openxmlformats.org/officeDocument/2006/relationships/slide" Target="slides/slide9.xml"/><Relationship Id="rId37" Type="http://schemas.openxmlformats.org/officeDocument/2006/relationships/font" Target="fonts/Poppins-boldItalic.fntdata"/><Relationship Id="rId14" Type="http://schemas.openxmlformats.org/officeDocument/2006/relationships/slide" Target="slides/slide8.xml"/><Relationship Id="rId36" Type="http://schemas.openxmlformats.org/officeDocument/2006/relationships/font" Target="fonts/Poppins-italic.fntdata"/><Relationship Id="rId17" Type="http://schemas.openxmlformats.org/officeDocument/2006/relationships/slide" Target="slides/slide11.xml"/><Relationship Id="rId39" Type="http://schemas.openxmlformats.org/officeDocument/2006/relationships/font" Target="fonts/RobotoMono-bold.fntdata"/><Relationship Id="rId16" Type="http://schemas.openxmlformats.org/officeDocument/2006/relationships/slide" Target="slides/slide10.xml"/><Relationship Id="rId38" Type="http://schemas.openxmlformats.org/officeDocument/2006/relationships/font" Target="fonts/RobotoMon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
        <p:nvSpPr>
          <p:cNvPr id="315" name="Google Shape;31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7b39b409ce_1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40000"/>
              </a:lnSpc>
              <a:spcBef>
                <a:spcPts val="0"/>
              </a:spcBef>
              <a:spcAft>
                <a:spcPts val="0"/>
              </a:spcAft>
              <a:buNone/>
            </a:pPr>
            <a:r>
              <a:t/>
            </a:r>
            <a:endParaRPr/>
          </a:p>
        </p:txBody>
      </p:sp>
      <p:sp>
        <p:nvSpPr>
          <p:cNvPr id="328" name="Google Shape;328;g37b39b409ce_1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7b39b409c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7b39b409ce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7b39b409ce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37b39b409ce_0_1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7b39b409ce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37b39b409ce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75419b6c59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75419b6c5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rgbClr val="465739"/>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400"/>
          </a:p>
        </p:txBody>
      </p:sp>
      <p:sp>
        <p:nvSpPr>
          <p:cNvPr id="409" name="Google Shape;40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7b39b409ce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7b39b409ce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375687865f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375687865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400"/>
              </a:spcAft>
              <a:buClr>
                <a:schemeClr val="dk1"/>
              </a:buClr>
              <a:buSzPts val="1100"/>
              <a:buFont typeface="Arial"/>
              <a:buNone/>
            </a:pPr>
            <a:r>
              <a:t/>
            </a:r>
            <a:endParaRPr sz="16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7578aa6b1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37578aa6b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sz="14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37b39b409ce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37b39b409ce_1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7b39b409ce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g37b39b409ce_1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7b39b409ce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37b39b409ce_0_2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5449a483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75449a4839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755836c05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3755836c05e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7578aa6b1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oppins"/>
              <a:ea typeface="Poppins"/>
              <a:cs typeface="Poppins"/>
              <a:sym typeface="Poppins"/>
            </a:endParaRPr>
          </a:p>
        </p:txBody>
      </p:sp>
      <p:sp>
        <p:nvSpPr>
          <p:cNvPr id="204" name="Google Shape;204;g37578aa6b1c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5449a4839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75449a4839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7578aa6b1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7578aa6b1c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75449a483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Poppins"/>
              <a:ea typeface="Poppins"/>
              <a:cs typeface="Poppins"/>
              <a:sym typeface="Poppins"/>
            </a:endParaRPr>
          </a:p>
        </p:txBody>
      </p:sp>
      <p:sp>
        <p:nvSpPr>
          <p:cNvPr id="265" name="Google Shape;265;g375449a4839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1792288" y="612775"/>
            <a:ext cx="5486400" cy="4114800"/>
          </a:xfrm>
          <a:prstGeom prst="rect">
            <a:avLst/>
          </a:prstGeom>
          <a:noFill/>
          <a:ln>
            <a:noFill/>
          </a:ln>
        </p:spPr>
      </p:sp>
      <p:sp>
        <p:nvSpPr>
          <p:cNvPr id="64" name="Google Shape;64;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1.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4.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32.jpg"/><Relationship Id="rId7" Type="http://schemas.openxmlformats.org/officeDocument/2006/relationships/image" Target="../media/image4.jp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14.png"/><Relationship Id="rId5" Type="http://schemas.openxmlformats.org/officeDocument/2006/relationships/image" Target="../media/image3.jpg"/><Relationship Id="rId6" Type="http://schemas.openxmlformats.org/officeDocument/2006/relationships/image" Target="../media/image1.jpg"/><Relationship Id="rId7" Type="http://schemas.openxmlformats.org/officeDocument/2006/relationships/image" Target="../media/image10.jp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
          <p:cNvGrpSpPr/>
          <p:nvPr/>
        </p:nvGrpSpPr>
        <p:grpSpPr>
          <a:xfrm>
            <a:off x="792370" y="792370"/>
            <a:ext cx="472661" cy="472661"/>
            <a:chOff x="0" y="0"/>
            <a:chExt cx="812800" cy="812800"/>
          </a:xfrm>
        </p:grpSpPr>
        <p:sp>
          <p:nvSpPr>
            <p:cNvPr id="85" name="Google Shape;85;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87" name="Google Shape;87;p1"/>
          <p:cNvCxnSpPr/>
          <p:nvPr/>
        </p:nvCxnSpPr>
        <p:spPr>
          <a:xfrm>
            <a:off x="17364075" y="6915141"/>
            <a:ext cx="0" cy="2610617"/>
          </a:xfrm>
          <a:prstGeom prst="straightConnector1">
            <a:avLst/>
          </a:prstGeom>
          <a:noFill/>
          <a:ln cap="flat" cmpd="sng" w="123825">
            <a:solidFill>
              <a:srgbClr val="BBC8B1"/>
            </a:solidFill>
            <a:prstDash val="dot"/>
            <a:round/>
            <a:headEnd len="sm" w="sm" type="none"/>
            <a:tailEnd len="sm" w="sm" type="none"/>
          </a:ln>
        </p:spPr>
      </p:cxnSp>
      <p:grpSp>
        <p:nvGrpSpPr>
          <p:cNvPr id="88" name="Google Shape;88;p1"/>
          <p:cNvGrpSpPr/>
          <p:nvPr/>
        </p:nvGrpSpPr>
        <p:grpSpPr>
          <a:xfrm>
            <a:off x="13756206" y="-695176"/>
            <a:ext cx="6163724" cy="3266926"/>
            <a:chOff x="0" y="-47625"/>
            <a:chExt cx="1623368" cy="860425"/>
          </a:xfrm>
        </p:grpSpPr>
        <p:sp>
          <p:nvSpPr>
            <p:cNvPr id="89" name="Google Shape;89;p1"/>
            <p:cNvSpPr/>
            <p:nvPr/>
          </p:nvSpPr>
          <p:spPr>
            <a:xfrm>
              <a:off x="0" y="0"/>
              <a:ext cx="1623368" cy="812800"/>
            </a:xfrm>
            <a:custGeom>
              <a:rect b="b" l="l" r="r" t="t"/>
              <a:pathLst>
                <a:path extrusionOk="0" h="812800" w="1623368">
                  <a:moveTo>
                    <a:pt x="0" y="0"/>
                  </a:moveTo>
                  <a:lnTo>
                    <a:pt x="1623368" y="0"/>
                  </a:lnTo>
                  <a:lnTo>
                    <a:pt x="1623368" y="812800"/>
                  </a:lnTo>
                  <a:lnTo>
                    <a:pt x="0" y="812800"/>
                  </a:lnTo>
                  <a:close/>
                </a:path>
              </a:pathLst>
            </a:custGeom>
            <a:solidFill>
              <a:srgbClr val="EAEBE9"/>
            </a:solidFill>
            <a:ln>
              <a:noFill/>
            </a:ln>
          </p:spPr>
        </p:sp>
        <p:sp>
          <p:nvSpPr>
            <p:cNvPr id="90" name="Google Shape;90;p1"/>
            <p:cNvSpPr txBox="1"/>
            <p:nvPr/>
          </p:nvSpPr>
          <p:spPr>
            <a:xfrm>
              <a:off x="0" y="-47625"/>
              <a:ext cx="1623368"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1"/>
          <p:cNvGrpSpPr/>
          <p:nvPr/>
        </p:nvGrpSpPr>
        <p:grpSpPr>
          <a:xfrm>
            <a:off x="-2582136" y="8181457"/>
            <a:ext cx="7059741" cy="3266926"/>
            <a:chOff x="0" y="-47625"/>
            <a:chExt cx="1859356" cy="860425"/>
          </a:xfrm>
        </p:grpSpPr>
        <p:sp>
          <p:nvSpPr>
            <p:cNvPr id="92" name="Google Shape;92;p1"/>
            <p:cNvSpPr/>
            <p:nvPr/>
          </p:nvSpPr>
          <p:spPr>
            <a:xfrm>
              <a:off x="0" y="0"/>
              <a:ext cx="1859356" cy="812800"/>
            </a:xfrm>
            <a:custGeom>
              <a:rect b="b" l="l" r="r" t="t"/>
              <a:pathLst>
                <a:path extrusionOk="0" h="812800" w="1859356">
                  <a:moveTo>
                    <a:pt x="0" y="0"/>
                  </a:moveTo>
                  <a:lnTo>
                    <a:pt x="1859356" y="0"/>
                  </a:lnTo>
                  <a:lnTo>
                    <a:pt x="1859356" y="812800"/>
                  </a:lnTo>
                  <a:lnTo>
                    <a:pt x="0" y="812800"/>
                  </a:lnTo>
                  <a:close/>
                </a:path>
              </a:pathLst>
            </a:custGeom>
            <a:solidFill>
              <a:srgbClr val="EAEBE9"/>
            </a:solidFill>
            <a:ln>
              <a:noFill/>
            </a:ln>
          </p:spPr>
        </p:sp>
        <p:sp>
          <p:nvSpPr>
            <p:cNvPr id="93" name="Google Shape;93;p1"/>
            <p:cNvSpPr txBox="1"/>
            <p:nvPr/>
          </p:nvSpPr>
          <p:spPr>
            <a:xfrm>
              <a:off x="0" y="-47625"/>
              <a:ext cx="1859356"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
          <p:cNvSpPr txBox="1"/>
          <p:nvPr/>
        </p:nvSpPr>
        <p:spPr>
          <a:xfrm>
            <a:off x="1771519" y="3606103"/>
            <a:ext cx="14745000" cy="1617300"/>
          </a:xfrm>
          <a:prstGeom prst="rect">
            <a:avLst/>
          </a:prstGeom>
          <a:noFill/>
          <a:ln>
            <a:noFill/>
          </a:ln>
        </p:spPr>
        <p:txBody>
          <a:bodyPr anchorCtr="0" anchor="t" bIns="0" lIns="0" spcFirstLastPara="1" rIns="0" wrap="square" tIns="0">
            <a:spAutoFit/>
          </a:bodyPr>
          <a:lstStyle/>
          <a:p>
            <a:pPr indent="0" lvl="0" marL="0" marR="0" rtl="0" algn="ctr">
              <a:lnSpc>
                <a:spcPct val="113998"/>
              </a:lnSpc>
              <a:spcBef>
                <a:spcPts val="0"/>
              </a:spcBef>
              <a:spcAft>
                <a:spcPts val="0"/>
              </a:spcAft>
              <a:buNone/>
            </a:pPr>
            <a:r>
              <a:rPr b="1" i="0" lang="en-US" sz="10508" u="none" cap="none" strike="noStrike">
                <a:solidFill>
                  <a:srgbClr val="5F6F52"/>
                </a:solidFill>
                <a:latin typeface="Arial"/>
                <a:ea typeface="Arial"/>
                <a:cs typeface="Arial"/>
                <a:sym typeface="Arial"/>
              </a:rPr>
              <a:t>香氛蠟燭風險分析模型</a:t>
            </a:r>
            <a:endParaRPr/>
          </a:p>
        </p:txBody>
      </p:sp>
      <p:sp>
        <p:nvSpPr>
          <p:cNvPr id="95" name="Google Shape;95;p1"/>
          <p:cNvSpPr txBox="1"/>
          <p:nvPr/>
        </p:nvSpPr>
        <p:spPr>
          <a:xfrm>
            <a:off x="14333170" y="8040575"/>
            <a:ext cx="2631300" cy="1287000"/>
          </a:xfrm>
          <a:prstGeom prst="rect">
            <a:avLst/>
          </a:prstGeom>
          <a:noFill/>
          <a:ln>
            <a:noFill/>
          </a:ln>
        </p:spPr>
        <p:txBody>
          <a:bodyPr anchorCtr="0" anchor="t" bIns="0" lIns="0" spcFirstLastPara="1" rIns="0" wrap="square" tIns="0">
            <a:spAutoFit/>
          </a:bodyPr>
          <a:lstStyle/>
          <a:p>
            <a:pPr indent="0" lvl="0" marL="0" marR="0" rtl="0" algn="r">
              <a:lnSpc>
                <a:spcPct val="140011"/>
              </a:lnSpc>
              <a:spcBef>
                <a:spcPts val="0"/>
              </a:spcBef>
              <a:spcAft>
                <a:spcPts val="0"/>
              </a:spcAft>
              <a:buNone/>
            </a:pPr>
            <a:r>
              <a:rPr b="0" i="0" lang="en-US" sz="2200" u="none" cap="none" strike="noStrike">
                <a:solidFill>
                  <a:srgbClr val="888888"/>
                </a:solidFill>
                <a:latin typeface="Poppins"/>
                <a:ea typeface="Poppins"/>
                <a:cs typeface="Poppins"/>
                <a:sym typeface="Poppins"/>
              </a:rPr>
              <a:t>組員 : 何雁如 蘇靖雅</a:t>
            </a:r>
            <a:endParaRPr b="0" i="0" sz="2200" u="none" cap="none" strike="noStrike">
              <a:solidFill>
                <a:srgbClr val="888888"/>
              </a:solidFill>
              <a:latin typeface="Poppins"/>
              <a:ea typeface="Poppins"/>
              <a:cs typeface="Poppins"/>
              <a:sym typeface="Poppins"/>
            </a:endParaRPr>
          </a:p>
          <a:p>
            <a:pPr indent="0" lvl="0" marL="0" rtl="0" algn="r">
              <a:lnSpc>
                <a:spcPct val="140011"/>
              </a:lnSpc>
              <a:spcBef>
                <a:spcPts val="0"/>
              </a:spcBef>
              <a:spcAft>
                <a:spcPts val="0"/>
              </a:spcAft>
              <a:buClr>
                <a:schemeClr val="dk1"/>
              </a:buClr>
              <a:buFont typeface="Arial"/>
              <a:buNone/>
            </a:pPr>
            <a:r>
              <a:rPr lang="en-US" sz="2200">
                <a:solidFill>
                  <a:srgbClr val="888888"/>
                </a:solidFill>
                <a:latin typeface="Poppins"/>
                <a:ea typeface="Poppins"/>
                <a:cs typeface="Poppins"/>
                <a:sym typeface="Poppins"/>
              </a:rPr>
              <a:t>指導 : 黃宥輔 楊育傑</a:t>
            </a:r>
            <a:endParaRPr sz="2200">
              <a:solidFill>
                <a:srgbClr val="888888"/>
              </a:solidFill>
            </a:endParaRPr>
          </a:p>
          <a:p>
            <a:pPr indent="0" lvl="0" marL="0" marR="0" rtl="0" algn="r">
              <a:lnSpc>
                <a:spcPct val="140011"/>
              </a:lnSpc>
              <a:spcBef>
                <a:spcPts val="0"/>
              </a:spcBef>
              <a:spcAft>
                <a:spcPts val="0"/>
              </a:spcAft>
              <a:buNone/>
            </a:pPr>
            <a:r>
              <a:t/>
            </a:r>
            <a:endParaRPr sz="2200">
              <a:solidFill>
                <a:srgbClr val="888888"/>
              </a:solidFill>
              <a:latin typeface="Poppins"/>
              <a:ea typeface="Poppins"/>
              <a:cs typeface="Poppins"/>
              <a:sym typeface="Poppins"/>
            </a:endParaRPr>
          </a:p>
        </p:txBody>
      </p:sp>
      <p:sp>
        <p:nvSpPr>
          <p:cNvPr id="96" name="Google Shape;96;p1"/>
          <p:cNvSpPr txBox="1"/>
          <p:nvPr/>
        </p:nvSpPr>
        <p:spPr>
          <a:xfrm>
            <a:off x="12504381" y="8958285"/>
            <a:ext cx="4460100" cy="369300"/>
          </a:xfrm>
          <a:prstGeom prst="rect">
            <a:avLst/>
          </a:prstGeom>
          <a:noFill/>
          <a:ln>
            <a:noFill/>
          </a:ln>
        </p:spPr>
        <p:txBody>
          <a:bodyPr anchorCtr="0" anchor="t" bIns="0" lIns="0" spcFirstLastPara="1" rIns="0" wrap="square" tIns="0">
            <a:spAutoFit/>
          </a:bodyPr>
          <a:lstStyle/>
          <a:p>
            <a:pPr indent="0" lvl="0" marL="0" marR="0" rtl="0" algn="r">
              <a:lnSpc>
                <a:spcPct val="139988"/>
              </a:lnSpc>
              <a:spcBef>
                <a:spcPts val="0"/>
              </a:spcBef>
              <a:spcAft>
                <a:spcPts val="0"/>
              </a:spcAft>
              <a:buNone/>
            </a:pPr>
            <a:r>
              <a:rPr b="0" i="0" lang="en-US" sz="2400" u="none" cap="none" strike="noStrike">
                <a:solidFill>
                  <a:srgbClr val="465739"/>
                </a:solidFill>
                <a:latin typeface="Poppins"/>
                <a:ea typeface="Poppins"/>
                <a:cs typeface="Poppins"/>
                <a:sym typeface="Poppins"/>
              </a:rPr>
              <a:t>20 Aug 2025</a:t>
            </a:r>
            <a:endParaRPr sz="2400"/>
          </a:p>
        </p:txBody>
      </p:sp>
      <p:pic>
        <p:nvPicPr>
          <p:cNvPr id="97" name="Google Shape;97;p1" title="animal (2).png"/>
          <p:cNvPicPr preferRelativeResize="0"/>
          <p:nvPr/>
        </p:nvPicPr>
        <p:blipFill>
          <a:blip r:embed="rId3">
            <a:alphaModFix/>
          </a:blip>
          <a:stretch>
            <a:fillRect/>
          </a:stretch>
        </p:blipFill>
        <p:spPr>
          <a:xfrm>
            <a:off x="200261" y="6943971"/>
            <a:ext cx="1656881" cy="165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8"/>
          <p:cNvGrpSpPr/>
          <p:nvPr/>
        </p:nvGrpSpPr>
        <p:grpSpPr>
          <a:xfrm>
            <a:off x="0" y="-533975"/>
            <a:ext cx="7037899" cy="11354945"/>
            <a:chOff x="0" y="-47625"/>
            <a:chExt cx="1734156" cy="2990583"/>
          </a:xfrm>
        </p:grpSpPr>
        <p:sp>
          <p:nvSpPr>
            <p:cNvPr id="318" name="Google Shape;318;p8"/>
            <p:cNvSpPr/>
            <p:nvPr/>
          </p:nvSpPr>
          <p:spPr>
            <a:xfrm>
              <a:off x="0" y="0"/>
              <a:ext cx="1734156" cy="2942958"/>
            </a:xfrm>
            <a:custGeom>
              <a:rect b="b" l="l" r="r" t="t"/>
              <a:pathLst>
                <a:path extrusionOk="0" h="2942958" w="1734156">
                  <a:moveTo>
                    <a:pt x="0" y="0"/>
                  </a:moveTo>
                  <a:lnTo>
                    <a:pt x="1734156" y="0"/>
                  </a:lnTo>
                  <a:lnTo>
                    <a:pt x="1734156" y="2942958"/>
                  </a:lnTo>
                  <a:lnTo>
                    <a:pt x="0" y="2942958"/>
                  </a:lnTo>
                  <a:close/>
                </a:path>
              </a:pathLst>
            </a:custGeom>
            <a:solidFill>
              <a:srgbClr val="EAEBE9"/>
            </a:solidFill>
            <a:ln>
              <a:noFill/>
            </a:ln>
          </p:spPr>
        </p:sp>
        <p:sp>
          <p:nvSpPr>
            <p:cNvPr id="319" name="Google Shape;319;p8"/>
            <p:cNvSpPr txBox="1"/>
            <p:nvPr/>
          </p:nvSpPr>
          <p:spPr>
            <a:xfrm>
              <a:off x="0" y="-47625"/>
              <a:ext cx="1734156" cy="2990583"/>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8"/>
          <p:cNvSpPr txBox="1"/>
          <p:nvPr/>
        </p:nvSpPr>
        <p:spPr>
          <a:xfrm>
            <a:off x="459544" y="819100"/>
            <a:ext cx="61188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500">
                <a:solidFill>
                  <a:srgbClr val="465739"/>
                </a:solidFill>
              </a:rPr>
              <a:t>模型架構圖</a:t>
            </a:r>
            <a:endParaRPr sz="5500"/>
          </a:p>
        </p:txBody>
      </p:sp>
      <p:sp>
        <p:nvSpPr>
          <p:cNvPr id="321" name="Google Shape;321;p8"/>
          <p:cNvSpPr txBox="1"/>
          <p:nvPr/>
        </p:nvSpPr>
        <p:spPr>
          <a:xfrm>
            <a:off x="676300" y="2520250"/>
            <a:ext cx="5685300" cy="6655800"/>
          </a:xfrm>
          <a:prstGeom prst="rect">
            <a:avLst/>
          </a:prstGeom>
          <a:noFill/>
          <a:ln>
            <a:noFill/>
          </a:ln>
        </p:spPr>
        <p:txBody>
          <a:bodyPr anchorCtr="0" anchor="t" bIns="0" lIns="0" spcFirstLastPara="1" rIns="0" wrap="square" tIns="0">
            <a:spAutoFit/>
          </a:bodyPr>
          <a:lstStyle/>
          <a:p>
            <a:pPr indent="-381000" lvl="0" marL="457200" rtl="0" algn="just">
              <a:lnSpc>
                <a:spcPct val="140000"/>
              </a:lnSpc>
              <a:spcBef>
                <a:spcPts val="0"/>
              </a:spcBef>
              <a:spcAft>
                <a:spcPts val="0"/>
              </a:spcAft>
              <a:buClr>
                <a:srgbClr val="465739"/>
              </a:buClr>
              <a:buSzPts val="2400"/>
              <a:buFont typeface="Poppins"/>
              <a:buChar char="❖"/>
            </a:pPr>
            <a:r>
              <a:rPr b="1" lang="en-US" sz="2400">
                <a:solidFill>
                  <a:srgbClr val="465739"/>
                </a:solidFill>
                <a:latin typeface="Poppins"/>
                <a:ea typeface="Poppins"/>
                <a:cs typeface="Poppins"/>
                <a:sym typeface="Poppins"/>
              </a:rPr>
              <a:t>自動化 min_count </a:t>
            </a:r>
            <a:endParaRPr b="1" sz="2400">
              <a:solidFill>
                <a:srgbClr val="465739"/>
              </a:solidFill>
              <a:latin typeface="Poppins"/>
              <a:ea typeface="Poppins"/>
              <a:cs typeface="Poppins"/>
              <a:sym typeface="Poppins"/>
            </a:endParaRPr>
          </a:p>
          <a:p>
            <a:pPr indent="-355600" lvl="1" marL="914400" rtl="0" algn="just">
              <a:lnSpc>
                <a:spcPct val="140000"/>
              </a:lnSpc>
              <a:spcBef>
                <a:spcPts val="0"/>
              </a:spcBef>
              <a:spcAft>
                <a:spcPts val="0"/>
              </a:spcAft>
              <a:buClr>
                <a:srgbClr val="465739"/>
              </a:buClr>
              <a:buSzPts val="2000"/>
              <a:buFont typeface="Poppins"/>
              <a:buChar char="➢"/>
            </a:pPr>
            <a:r>
              <a:rPr lang="en-US" sz="2000">
                <a:solidFill>
                  <a:srgbClr val="465739"/>
                </a:solidFill>
                <a:latin typeface="Poppins"/>
                <a:ea typeface="Poppins"/>
                <a:cs typeface="Poppins"/>
                <a:sym typeface="Poppins"/>
              </a:rPr>
              <a:t>MIN_CAT_COUNT_BASE = 50</a:t>
            </a:r>
            <a:endParaRPr sz="2000">
              <a:solidFill>
                <a:srgbClr val="465739"/>
              </a:solidFill>
              <a:latin typeface="Poppins"/>
              <a:ea typeface="Poppins"/>
              <a:cs typeface="Poppins"/>
              <a:sym typeface="Poppins"/>
            </a:endParaRPr>
          </a:p>
          <a:p>
            <a:pPr indent="-355600" lvl="1" marL="914400" rtl="0" algn="just">
              <a:lnSpc>
                <a:spcPct val="140000"/>
              </a:lnSpc>
              <a:spcBef>
                <a:spcPts val="0"/>
              </a:spcBef>
              <a:spcAft>
                <a:spcPts val="0"/>
              </a:spcAft>
              <a:buSzPts val="2000"/>
              <a:buFont typeface="Poppins"/>
              <a:buChar char="➢"/>
            </a:pPr>
            <a:r>
              <a:rPr lang="en-US" sz="2000">
                <a:solidFill>
                  <a:srgbClr val="465739"/>
                </a:solidFill>
                <a:latin typeface="Poppins"/>
                <a:ea typeface="Poppins"/>
                <a:cs typeface="Poppins"/>
                <a:sym typeface="Poppins"/>
              </a:rPr>
              <a:t>AUTO_MIN_CAT_FRAC  = 0.01</a:t>
            </a:r>
            <a:r>
              <a:rPr lang="en-US" sz="2000">
                <a:solidFill>
                  <a:schemeClr val="dk1"/>
                </a:solidFill>
                <a:latin typeface="Poppins"/>
                <a:ea typeface="Poppins"/>
                <a:cs typeface="Poppins"/>
                <a:sym typeface="Poppins"/>
              </a:rPr>
              <a:t>  </a:t>
            </a:r>
            <a:endParaRPr sz="2000">
              <a:solidFill>
                <a:schemeClr val="dk1"/>
              </a:solidFill>
              <a:latin typeface="Poppins"/>
              <a:ea typeface="Poppins"/>
              <a:cs typeface="Poppins"/>
              <a:sym typeface="Poppins"/>
            </a:endParaRPr>
          </a:p>
          <a:p>
            <a:pPr indent="0" lvl="0" marL="914400" rtl="0" algn="just">
              <a:lnSpc>
                <a:spcPct val="140000"/>
              </a:lnSpc>
              <a:spcBef>
                <a:spcPts val="0"/>
              </a:spcBef>
              <a:spcAft>
                <a:spcPts val="0"/>
              </a:spcAft>
              <a:buNone/>
            </a:pPr>
            <a:r>
              <a:t/>
            </a:r>
            <a:endParaRPr sz="2000">
              <a:solidFill>
                <a:schemeClr val="dk1"/>
              </a:solidFill>
              <a:latin typeface="Poppins"/>
              <a:ea typeface="Poppins"/>
              <a:cs typeface="Poppins"/>
              <a:sym typeface="Poppins"/>
            </a:endParaRPr>
          </a:p>
          <a:p>
            <a:pPr indent="-381000" lvl="0" marL="457200" rtl="0" algn="just">
              <a:lnSpc>
                <a:spcPct val="140000"/>
              </a:lnSpc>
              <a:spcBef>
                <a:spcPts val="0"/>
              </a:spcBef>
              <a:spcAft>
                <a:spcPts val="0"/>
              </a:spcAft>
              <a:buClr>
                <a:srgbClr val="465739"/>
              </a:buClr>
              <a:buSzPts val="2400"/>
              <a:buFont typeface="Poppins"/>
              <a:buChar char="❖"/>
            </a:pPr>
            <a:r>
              <a:rPr b="1" lang="en-US" sz="2400">
                <a:solidFill>
                  <a:srgbClr val="465739"/>
                </a:solidFill>
                <a:latin typeface="Poppins"/>
                <a:ea typeface="Poppins"/>
                <a:cs typeface="Poppins"/>
                <a:sym typeface="Poppins"/>
              </a:rPr>
              <a:t>GroupKFold (以CAS分組)</a:t>
            </a:r>
            <a:endParaRPr b="1" sz="2400">
              <a:solidFill>
                <a:srgbClr val="465739"/>
              </a:solidFill>
              <a:latin typeface="Poppins"/>
              <a:ea typeface="Poppins"/>
              <a:cs typeface="Poppins"/>
              <a:sym typeface="Poppins"/>
            </a:endParaRPr>
          </a:p>
          <a:p>
            <a:pPr indent="-355600" lvl="1" marL="914400" rtl="0" algn="just">
              <a:lnSpc>
                <a:spcPct val="140000"/>
              </a:lnSpc>
              <a:spcBef>
                <a:spcPts val="0"/>
              </a:spcBef>
              <a:spcAft>
                <a:spcPts val="0"/>
              </a:spcAft>
              <a:buClr>
                <a:srgbClr val="465739"/>
              </a:buClr>
              <a:buSzPts val="2000"/>
              <a:buFont typeface="Poppins"/>
              <a:buChar char="➢"/>
            </a:pPr>
            <a:r>
              <a:rPr lang="en-US" sz="2000">
                <a:solidFill>
                  <a:srgbClr val="465739"/>
                </a:solidFill>
                <a:latin typeface="Poppins"/>
                <a:ea typeface="Poppins"/>
                <a:cs typeface="Poppins"/>
                <a:sym typeface="Poppins"/>
              </a:rPr>
              <a:t>N_SPLITS  = 5</a:t>
            </a:r>
            <a:endParaRPr sz="2000">
              <a:solidFill>
                <a:schemeClr val="dk1"/>
              </a:solidFill>
              <a:latin typeface="Poppins"/>
              <a:ea typeface="Poppins"/>
              <a:cs typeface="Poppins"/>
              <a:sym typeface="Poppins"/>
            </a:endParaRPr>
          </a:p>
          <a:p>
            <a:pPr indent="0" lvl="0" marL="457200" marR="0" rtl="0" algn="just">
              <a:lnSpc>
                <a:spcPct val="140000"/>
              </a:lnSpc>
              <a:spcBef>
                <a:spcPts val="0"/>
              </a:spcBef>
              <a:spcAft>
                <a:spcPts val="0"/>
              </a:spcAft>
              <a:buNone/>
            </a:pPr>
            <a:r>
              <a:t/>
            </a:r>
            <a:endParaRPr b="1" sz="2400">
              <a:solidFill>
                <a:srgbClr val="465739"/>
              </a:solidFill>
              <a:latin typeface="Poppins"/>
              <a:ea typeface="Poppins"/>
              <a:cs typeface="Poppins"/>
              <a:sym typeface="Poppins"/>
            </a:endParaRPr>
          </a:p>
          <a:p>
            <a:pPr indent="-381000" lvl="0" marL="457200" marR="0" rtl="0" algn="just">
              <a:lnSpc>
                <a:spcPct val="140000"/>
              </a:lnSpc>
              <a:spcBef>
                <a:spcPts val="0"/>
              </a:spcBef>
              <a:spcAft>
                <a:spcPts val="0"/>
              </a:spcAft>
              <a:buClr>
                <a:srgbClr val="465739"/>
              </a:buClr>
              <a:buSzPts val="2400"/>
              <a:buFont typeface="Poppins"/>
              <a:buChar char="❖"/>
            </a:pPr>
            <a:r>
              <a:rPr b="1" lang="en-US" sz="2400">
                <a:solidFill>
                  <a:srgbClr val="465739"/>
                </a:solidFill>
                <a:latin typeface="Poppins"/>
                <a:ea typeface="Poppins"/>
                <a:cs typeface="Poppins"/>
                <a:sym typeface="Poppins"/>
              </a:rPr>
              <a:t>XGBoost 參數</a:t>
            </a:r>
            <a:endParaRPr sz="2000">
              <a:solidFill>
                <a:srgbClr val="465739"/>
              </a:solidFill>
              <a:latin typeface="Poppins"/>
              <a:ea typeface="Poppins"/>
              <a:cs typeface="Poppins"/>
              <a:sym typeface="Poppins"/>
            </a:endParaRPr>
          </a:p>
          <a:p>
            <a:pPr indent="-355600" lvl="1" marL="914400" marR="0" rtl="0" algn="just">
              <a:lnSpc>
                <a:spcPct val="140000"/>
              </a:lnSpc>
              <a:spcBef>
                <a:spcPts val="0"/>
              </a:spcBef>
              <a:spcAft>
                <a:spcPts val="0"/>
              </a:spcAft>
              <a:buClr>
                <a:srgbClr val="465739"/>
              </a:buClr>
              <a:buSzPts val="2000"/>
              <a:buFont typeface="Poppins"/>
              <a:buChar char="➢"/>
            </a:pPr>
            <a:r>
              <a:rPr lang="en-US" sz="2000">
                <a:solidFill>
                  <a:srgbClr val="465739"/>
                </a:solidFill>
                <a:latin typeface="Poppins"/>
                <a:ea typeface="Poppins"/>
                <a:cs typeface="Poppins"/>
                <a:sym typeface="Poppins"/>
              </a:rPr>
              <a:t>learning_rate=0.05</a:t>
            </a:r>
            <a:endParaRPr sz="2000">
              <a:solidFill>
                <a:srgbClr val="465739"/>
              </a:solidFill>
              <a:latin typeface="Poppins"/>
              <a:ea typeface="Poppins"/>
              <a:cs typeface="Poppins"/>
              <a:sym typeface="Poppins"/>
            </a:endParaRPr>
          </a:p>
          <a:p>
            <a:pPr indent="-355600" lvl="1" marL="914400" marR="0" rtl="0" algn="just">
              <a:lnSpc>
                <a:spcPct val="140000"/>
              </a:lnSpc>
              <a:spcBef>
                <a:spcPts val="0"/>
              </a:spcBef>
              <a:spcAft>
                <a:spcPts val="0"/>
              </a:spcAft>
              <a:buClr>
                <a:srgbClr val="465739"/>
              </a:buClr>
              <a:buSzPts val="2000"/>
              <a:buFont typeface="Poppins"/>
              <a:buChar char="➢"/>
            </a:pPr>
            <a:r>
              <a:rPr lang="en-US" sz="2000">
                <a:solidFill>
                  <a:srgbClr val="465739"/>
                </a:solidFill>
                <a:latin typeface="Poppins"/>
                <a:ea typeface="Poppins"/>
                <a:cs typeface="Poppins"/>
                <a:sym typeface="Poppins"/>
              </a:rPr>
              <a:t>max_depth=5</a:t>
            </a:r>
            <a:endParaRPr sz="2000">
              <a:solidFill>
                <a:srgbClr val="465739"/>
              </a:solidFill>
              <a:latin typeface="Poppins"/>
              <a:ea typeface="Poppins"/>
              <a:cs typeface="Poppins"/>
              <a:sym typeface="Poppins"/>
            </a:endParaRPr>
          </a:p>
          <a:p>
            <a:pPr indent="-355600" lvl="1" marL="914400" marR="0" rtl="0" algn="just">
              <a:lnSpc>
                <a:spcPct val="140000"/>
              </a:lnSpc>
              <a:spcBef>
                <a:spcPts val="0"/>
              </a:spcBef>
              <a:spcAft>
                <a:spcPts val="0"/>
              </a:spcAft>
              <a:buClr>
                <a:srgbClr val="465739"/>
              </a:buClr>
              <a:buSzPts val="2000"/>
              <a:buFont typeface="Poppins"/>
              <a:buChar char="➢"/>
            </a:pPr>
            <a:r>
              <a:rPr b="1" lang="en-US" sz="2000">
                <a:solidFill>
                  <a:srgbClr val="465739"/>
                </a:solidFill>
                <a:latin typeface="Poppins"/>
                <a:ea typeface="Poppins"/>
                <a:cs typeface="Poppins"/>
                <a:sym typeface="Poppins"/>
              </a:rPr>
              <a:t>subsample=0.8</a:t>
            </a:r>
            <a:endParaRPr b="1" sz="2000">
              <a:solidFill>
                <a:srgbClr val="465739"/>
              </a:solidFill>
              <a:latin typeface="Poppins"/>
              <a:ea typeface="Poppins"/>
              <a:cs typeface="Poppins"/>
              <a:sym typeface="Poppins"/>
            </a:endParaRPr>
          </a:p>
          <a:p>
            <a:pPr indent="-355600" lvl="1" marL="914400" marR="0" rtl="0" algn="just">
              <a:lnSpc>
                <a:spcPct val="140000"/>
              </a:lnSpc>
              <a:spcBef>
                <a:spcPts val="0"/>
              </a:spcBef>
              <a:spcAft>
                <a:spcPts val="0"/>
              </a:spcAft>
              <a:buClr>
                <a:srgbClr val="465739"/>
              </a:buClr>
              <a:buSzPts val="2000"/>
              <a:buFont typeface="Poppins"/>
              <a:buChar char="➢"/>
            </a:pPr>
            <a:r>
              <a:rPr b="1" lang="en-US" sz="2000">
                <a:solidFill>
                  <a:srgbClr val="465739"/>
                </a:solidFill>
                <a:latin typeface="Poppins"/>
                <a:ea typeface="Poppins"/>
                <a:cs typeface="Poppins"/>
                <a:sym typeface="Poppins"/>
              </a:rPr>
              <a:t>colsample_bytree=0.8</a:t>
            </a:r>
            <a:endParaRPr b="1" sz="2000">
              <a:solidFill>
                <a:srgbClr val="465739"/>
              </a:solidFill>
              <a:latin typeface="Poppins"/>
              <a:ea typeface="Poppins"/>
              <a:cs typeface="Poppins"/>
              <a:sym typeface="Poppins"/>
            </a:endParaRPr>
          </a:p>
          <a:p>
            <a:pPr indent="-355600" lvl="1" marL="914400" marR="0" rtl="0" algn="just">
              <a:lnSpc>
                <a:spcPct val="140000"/>
              </a:lnSpc>
              <a:spcBef>
                <a:spcPts val="0"/>
              </a:spcBef>
              <a:spcAft>
                <a:spcPts val="0"/>
              </a:spcAft>
              <a:buClr>
                <a:srgbClr val="465739"/>
              </a:buClr>
              <a:buSzPts val="2000"/>
              <a:buFont typeface="Poppins"/>
              <a:buChar char="➢"/>
            </a:pPr>
            <a:r>
              <a:rPr lang="en-US" sz="2000">
                <a:solidFill>
                  <a:srgbClr val="465739"/>
                </a:solidFill>
                <a:latin typeface="Poppins"/>
                <a:ea typeface="Poppins"/>
                <a:cs typeface="Poppins"/>
                <a:sym typeface="Poppins"/>
              </a:rPr>
              <a:t>eval_metric="logloss" </a:t>
            </a:r>
            <a:endParaRPr sz="2000">
              <a:solidFill>
                <a:srgbClr val="465739"/>
              </a:solidFill>
              <a:latin typeface="Poppins"/>
              <a:ea typeface="Poppins"/>
              <a:cs typeface="Poppins"/>
              <a:sym typeface="Poppins"/>
            </a:endParaRPr>
          </a:p>
          <a:p>
            <a:pPr indent="-355600" lvl="1" marL="914400" marR="0" rtl="0" algn="just">
              <a:lnSpc>
                <a:spcPct val="140000"/>
              </a:lnSpc>
              <a:spcBef>
                <a:spcPts val="0"/>
              </a:spcBef>
              <a:spcAft>
                <a:spcPts val="0"/>
              </a:spcAft>
              <a:buClr>
                <a:srgbClr val="465739"/>
              </a:buClr>
              <a:buSzPts val="2000"/>
              <a:buFont typeface="Poppins"/>
              <a:buChar char="➢"/>
            </a:pPr>
            <a:r>
              <a:rPr lang="en-US" sz="2000">
                <a:solidFill>
                  <a:srgbClr val="465739"/>
                </a:solidFill>
                <a:latin typeface="Poppins"/>
                <a:ea typeface="Poppins"/>
                <a:cs typeface="Poppins"/>
                <a:sym typeface="Poppins"/>
              </a:rPr>
              <a:t>random_state ＝42</a:t>
            </a:r>
            <a:endParaRPr sz="2000">
              <a:solidFill>
                <a:srgbClr val="465739"/>
              </a:solidFill>
              <a:latin typeface="Poppins"/>
              <a:ea typeface="Poppins"/>
              <a:cs typeface="Poppins"/>
              <a:sym typeface="Poppins"/>
            </a:endParaRPr>
          </a:p>
          <a:p>
            <a:pPr indent="0" lvl="0" marL="0" rtl="0" algn="just">
              <a:lnSpc>
                <a:spcPct val="140000"/>
              </a:lnSpc>
              <a:spcBef>
                <a:spcPts val="0"/>
              </a:spcBef>
              <a:spcAft>
                <a:spcPts val="0"/>
              </a:spcAft>
              <a:buNone/>
            </a:pPr>
            <a:r>
              <a:t/>
            </a:r>
            <a:endParaRPr sz="1800">
              <a:latin typeface="Poppins"/>
              <a:ea typeface="Poppins"/>
              <a:cs typeface="Poppins"/>
              <a:sym typeface="Poppins"/>
            </a:endParaRPr>
          </a:p>
        </p:txBody>
      </p:sp>
      <p:grpSp>
        <p:nvGrpSpPr>
          <p:cNvPr id="322" name="Google Shape;322;p8"/>
          <p:cNvGrpSpPr/>
          <p:nvPr/>
        </p:nvGrpSpPr>
        <p:grpSpPr>
          <a:xfrm rot="-5400000">
            <a:off x="5997875" y="9372428"/>
            <a:ext cx="472643" cy="472643"/>
            <a:chOff x="0" y="0"/>
            <a:chExt cx="812800" cy="812800"/>
          </a:xfrm>
        </p:grpSpPr>
        <p:sp>
          <p:nvSpPr>
            <p:cNvPr id="323" name="Google Shape;323;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8"/>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25" name="Google Shape;325;p8" title="風險分析架構流程圖.jpg"/>
          <p:cNvPicPr preferRelativeResize="0"/>
          <p:nvPr/>
        </p:nvPicPr>
        <p:blipFill rotWithShape="1">
          <a:blip r:embed="rId3">
            <a:alphaModFix/>
          </a:blip>
          <a:srcRect b="0" l="33061" r="0" t="0"/>
          <a:stretch/>
        </p:blipFill>
        <p:spPr>
          <a:xfrm>
            <a:off x="7810500" y="486825"/>
            <a:ext cx="9710874" cy="9456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grpSp>
        <p:nvGrpSpPr>
          <p:cNvPr id="330" name="Google Shape;330;g37b39b409ce_1_161"/>
          <p:cNvGrpSpPr/>
          <p:nvPr/>
        </p:nvGrpSpPr>
        <p:grpSpPr>
          <a:xfrm>
            <a:off x="0" y="-446475"/>
            <a:ext cx="7170637" cy="11355389"/>
            <a:chOff x="0" y="-47625"/>
            <a:chExt cx="1734300" cy="2990700"/>
          </a:xfrm>
        </p:grpSpPr>
        <p:sp>
          <p:nvSpPr>
            <p:cNvPr id="331" name="Google Shape;331;g37b39b409ce_1_161"/>
            <p:cNvSpPr/>
            <p:nvPr/>
          </p:nvSpPr>
          <p:spPr>
            <a:xfrm>
              <a:off x="0" y="0"/>
              <a:ext cx="1734156" cy="2942958"/>
            </a:xfrm>
            <a:custGeom>
              <a:rect b="b" l="l" r="r" t="t"/>
              <a:pathLst>
                <a:path extrusionOk="0" h="2942958" w="1734156">
                  <a:moveTo>
                    <a:pt x="0" y="0"/>
                  </a:moveTo>
                  <a:lnTo>
                    <a:pt x="1734156" y="0"/>
                  </a:lnTo>
                  <a:lnTo>
                    <a:pt x="1734156" y="2942958"/>
                  </a:lnTo>
                  <a:lnTo>
                    <a:pt x="0" y="2942958"/>
                  </a:lnTo>
                  <a:close/>
                </a:path>
              </a:pathLst>
            </a:custGeom>
            <a:solidFill>
              <a:srgbClr val="EAEBE9"/>
            </a:solidFill>
            <a:ln>
              <a:noFill/>
            </a:ln>
          </p:spPr>
        </p:sp>
        <p:sp>
          <p:nvSpPr>
            <p:cNvPr id="332" name="Google Shape;332;g37b39b409ce_1_161"/>
            <p:cNvSpPr txBox="1"/>
            <p:nvPr/>
          </p:nvSpPr>
          <p:spPr>
            <a:xfrm>
              <a:off x="0" y="-47625"/>
              <a:ext cx="1734300" cy="2990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3" name="Google Shape;333;g37b39b409ce_1_161"/>
          <p:cNvSpPr txBox="1"/>
          <p:nvPr/>
        </p:nvSpPr>
        <p:spPr>
          <a:xfrm>
            <a:off x="457200" y="822960"/>
            <a:ext cx="61188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500">
                <a:solidFill>
                  <a:srgbClr val="465739"/>
                </a:solidFill>
              </a:rPr>
              <a:t>ECOTOX</a:t>
            </a:r>
            <a:endParaRPr sz="5500"/>
          </a:p>
        </p:txBody>
      </p:sp>
      <p:sp>
        <p:nvSpPr>
          <p:cNvPr id="334" name="Google Shape;334;g37b39b409ce_1_161"/>
          <p:cNvSpPr txBox="1"/>
          <p:nvPr/>
        </p:nvSpPr>
        <p:spPr>
          <a:xfrm>
            <a:off x="1237150" y="3419550"/>
            <a:ext cx="5443500" cy="40512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t/>
            </a:r>
            <a:endParaRPr sz="2800">
              <a:solidFill>
                <a:srgbClr val="465739"/>
              </a:solidFill>
              <a:latin typeface="Poppins"/>
              <a:ea typeface="Poppins"/>
              <a:cs typeface="Poppins"/>
              <a:sym typeface="Poppins"/>
            </a:endParaRPr>
          </a:p>
          <a:p>
            <a:pPr indent="0" lvl="0" marL="0" rtl="0" algn="just">
              <a:lnSpc>
                <a:spcPct val="140000"/>
              </a:lnSpc>
              <a:spcBef>
                <a:spcPts val="0"/>
              </a:spcBef>
              <a:spcAft>
                <a:spcPts val="0"/>
              </a:spcAft>
              <a:buNone/>
            </a:pPr>
            <a:r>
              <a:rPr b="1" lang="en-US" sz="2800">
                <a:solidFill>
                  <a:srgbClr val="465739"/>
                </a:solidFill>
                <a:latin typeface="Poppins"/>
                <a:ea typeface="Poppins"/>
                <a:cs typeface="Poppins"/>
                <a:sym typeface="Poppins"/>
              </a:rPr>
              <a:t>ECOTOX具有以下特性：</a:t>
            </a:r>
            <a:endParaRPr b="1" sz="2800">
              <a:solidFill>
                <a:srgbClr val="465739"/>
              </a:solidFill>
              <a:latin typeface="Poppins"/>
              <a:ea typeface="Poppins"/>
              <a:cs typeface="Poppins"/>
              <a:sym typeface="Poppins"/>
            </a:endParaRPr>
          </a:p>
          <a:p>
            <a:pPr indent="0" lvl="0" marL="0" rtl="0" algn="just">
              <a:lnSpc>
                <a:spcPct val="140000"/>
              </a:lnSpc>
              <a:spcBef>
                <a:spcPts val="0"/>
              </a:spcBef>
              <a:spcAft>
                <a:spcPts val="0"/>
              </a:spcAft>
              <a:buNone/>
            </a:pPr>
            <a:r>
              <a:t/>
            </a:r>
            <a:endParaRPr b="1" sz="2800">
              <a:solidFill>
                <a:srgbClr val="465739"/>
              </a:solidFill>
              <a:latin typeface="Poppins"/>
              <a:ea typeface="Poppins"/>
              <a:cs typeface="Poppins"/>
              <a:sym typeface="Poppins"/>
            </a:endParaRPr>
          </a:p>
          <a:p>
            <a:pPr indent="-406400" lvl="0" marL="457200" rtl="0" algn="just">
              <a:lnSpc>
                <a:spcPct val="140000"/>
              </a:lnSpc>
              <a:spcBef>
                <a:spcPts val="0"/>
              </a:spcBef>
              <a:spcAft>
                <a:spcPts val="0"/>
              </a:spcAft>
              <a:buClr>
                <a:srgbClr val="465739"/>
              </a:buClr>
              <a:buSzPts val="2800"/>
              <a:buFont typeface="Poppins"/>
              <a:buChar char="❖"/>
            </a:pPr>
            <a:r>
              <a:rPr b="1" lang="en-US" sz="2800">
                <a:solidFill>
                  <a:srgbClr val="465739"/>
                </a:solidFill>
                <a:latin typeface="Poppins"/>
                <a:ea typeface="Poppins"/>
                <a:cs typeface="Poppins"/>
                <a:sym typeface="Poppins"/>
              </a:rPr>
              <a:t>以單一化學品（CAS）編號的數據</a:t>
            </a:r>
            <a:endParaRPr sz="2800">
              <a:solidFill>
                <a:srgbClr val="465739"/>
              </a:solidFill>
              <a:latin typeface="Poppins"/>
              <a:ea typeface="Poppins"/>
              <a:cs typeface="Poppins"/>
              <a:sym typeface="Poppins"/>
            </a:endParaRPr>
          </a:p>
          <a:p>
            <a:pPr indent="-406400" lvl="0" marL="457200" rtl="0" algn="just">
              <a:lnSpc>
                <a:spcPct val="140000"/>
              </a:lnSpc>
              <a:spcBef>
                <a:spcPts val="0"/>
              </a:spcBef>
              <a:spcAft>
                <a:spcPts val="0"/>
              </a:spcAft>
              <a:buClr>
                <a:srgbClr val="465739"/>
              </a:buClr>
              <a:buSzPts val="2800"/>
              <a:buFont typeface="Poppins"/>
              <a:buChar char="❖"/>
            </a:pPr>
            <a:r>
              <a:rPr b="1" lang="en-US" sz="2800">
                <a:solidFill>
                  <a:srgbClr val="465739"/>
                </a:solidFill>
                <a:latin typeface="Poppins"/>
                <a:ea typeface="Poppins"/>
                <a:cs typeface="Poppins"/>
                <a:sym typeface="Poppins"/>
              </a:rPr>
              <a:t>多種生物類型和暴露途徑</a:t>
            </a:r>
            <a:endParaRPr b="1" sz="2800">
              <a:solidFill>
                <a:srgbClr val="465739"/>
              </a:solidFill>
              <a:latin typeface="Poppins"/>
              <a:ea typeface="Poppins"/>
              <a:cs typeface="Poppins"/>
              <a:sym typeface="Poppins"/>
            </a:endParaRPr>
          </a:p>
          <a:p>
            <a:pPr indent="-406400" lvl="0" marL="457200" rtl="0" algn="just">
              <a:lnSpc>
                <a:spcPct val="140000"/>
              </a:lnSpc>
              <a:spcBef>
                <a:spcPts val="0"/>
              </a:spcBef>
              <a:spcAft>
                <a:spcPts val="0"/>
              </a:spcAft>
              <a:buClr>
                <a:srgbClr val="465739"/>
              </a:buClr>
              <a:buSzPts val="2800"/>
              <a:buFont typeface="Poppins"/>
              <a:buChar char="❖"/>
            </a:pPr>
            <a:r>
              <a:rPr b="1" lang="en-US" sz="2800">
                <a:solidFill>
                  <a:srgbClr val="465739"/>
                </a:solidFill>
                <a:latin typeface="Poppins"/>
                <a:ea typeface="Poppins"/>
                <a:cs typeface="Poppins"/>
                <a:sym typeface="Poppins"/>
              </a:rPr>
              <a:t>數據來源豐富且可靠</a:t>
            </a:r>
            <a:endParaRPr sz="2800">
              <a:solidFill>
                <a:srgbClr val="465739"/>
              </a:solidFill>
              <a:latin typeface="Poppins"/>
              <a:ea typeface="Poppins"/>
              <a:cs typeface="Poppins"/>
              <a:sym typeface="Poppins"/>
            </a:endParaRPr>
          </a:p>
        </p:txBody>
      </p:sp>
      <p:grpSp>
        <p:nvGrpSpPr>
          <p:cNvPr id="335" name="Google Shape;335;g37b39b409ce_1_161"/>
          <p:cNvGrpSpPr/>
          <p:nvPr/>
        </p:nvGrpSpPr>
        <p:grpSpPr>
          <a:xfrm rot="-5400000">
            <a:off x="6114675" y="9468778"/>
            <a:ext cx="472643" cy="472643"/>
            <a:chOff x="0" y="0"/>
            <a:chExt cx="812800" cy="812800"/>
          </a:xfrm>
        </p:grpSpPr>
        <p:sp>
          <p:nvSpPr>
            <p:cNvPr id="336" name="Google Shape;336;g37b39b409ce_1_16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7b39b409ce_1_161"/>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38" name="Google Shape;338;g37b39b409ce_1_161" title="Screenshot 2025-08-19 at 4.46.32 PM.png"/>
          <p:cNvPicPr preferRelativeResize="0"/>
          <p:nvPr/>
        </p:nvPicPr>
        <p:blipFill rotWithShape="1">
          <a:blip r:embed="rId3">
            <a:alphaModFix/>
          </a:blip>
          <a:srcRect b="0" l="0" r="0" t="8483"/>
          <a:stretch/>
        </p:blipFill>
        <p:spPr>
          <a:xfrm>
            <a:off x="7466100" y="2762225"/>
            <a:ext cx="10292751" cy="588725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g37b39b409ce_0_110"/>
          <p:cNvGrpSpPr/>
          <p:nvPr/>
        </p:nvGrpSpPr>
        <p:grpSpPr>
          <a:xfrm>
            <a:off x="-743263" y="-304800"/>
            <a:ext cx="7601263" cy="11355389"/>
            <a:chOff x="0" y="-47625"/>
            <a:chExt cx="1734300" cy="2990700"/>
          </a:xfrm>
        </p:grpSpPr>
        <p:sp>
          <p:nvSpPr>
            <p:cNvPr id="344" name="Google Shape;344;g37b39b409ce_0_110"/>
            <p:cNvSpPr/>
            <p:nvPr/>
          </p:nvSpPr>
          <p:spPr>
            <a:xfrm>
              <a:off x="0" y="0"/>
              <a:ext cx="1734156" cy="2942958"/>
            </a:xfrm>
            <a:custGeom>
              <a:rect b="b" l="l" r="r" t="t"/>
              <a:pathLst>
                <a:path extrusionOk="0" h="2942958" w="1734156">
                  <a:moveTo>
                    <a:pt x="0" y="0"/>
                  </a:moveTo>
                  <a:lnTo>
                    <a:pt x="1734156" y="0"/>
                  </a:lnTo>
                  <a:lnTo>
                    <a:pt x="1734156" y="2942958"/>
                  </a:lnTo>
                  <a:lnTo>
                    <a:pt x="0" y="2942958"/>
                  </a:lnTo>
                  <a:close/>
                </a:path>
              </a:pathLst>
            </a:custGeom>
            <a:solidFill>
              <a:srgbClr val="EAEBE9"/>
            </a:solidFill>
            <a:ln>
              <a:noFill/>
            </a:ln>
          </p:spPr>
        </p:sp>
        <p:sp>
          <p:nvSpPr>
            <p:cNvPr id="345" name="Google Shape;345;g37b39b409ce_0_110"/>
            <p:cNvSpPr txBox="1"/>
            <p:nvPr/>
          </p:nvSpPr>
          <p:spPr>
            <a:xfrm>
              <a:off x="0" y="-47625"/>
              <a:ext cx="1734300" cy="2990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6" name="Google Shape;346;g37b39b409ce_0_110"/>
          <p:cNvSpPr txBox="1"/>
          <p:nvPr/>
        </p:nvSpPr>
        <p:spPr>
          <a:xfrm>
            <a:off x="7272650" y="3767400"/>
            <a:ext cx="10098900" cy="9234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00">
                <a:solidFill>
                  <a:srgbClr val="465739"/>
                </a:solidFill>
              </a:rPr>
              <a:t>將不同單位的化學濃度（如 ppm、µg/L）轉換為統一的標準單位 </a:t>
            </a:r>
            <a:r>
              <a:rPr lang="en-US" sz="2500">
                <a:solidFill>
                  <a:srgbClr val="465739"/>
                </a:solidFill>
                <a:latin typeface="Roboto Mono"/>
                <a:ea typeface="Roboto Mono"/>
                <a:cs typeface="Roboto Mono"/>
                <a:sym typeface="Roboto Mono"/>
              </a:rPr>
              <a:t>mg/L</a:t>
            </a:r>
            <a:r>
              <a:rPr lang="en-US" sz="2500">
                <a:solidFill>
                  <a:srgbClr val="465739"/>
                </a:solidFill>
              </a:rPr>
              <a:t> 或 </a:t>
            </a:r>
            <a:r>
              <a:rPr lang="en-US" sz="2500">
                <a:solidFill>
                  <a:srgbClr val="465739"/>
                </a:solidFill>
                <a:latin typeface="Roboto Mono"/>
                <a:ea typeface="Roboto Mono"/>
                <a:cs typeface="Roboto Mono"/>
                <a:sym typeface="Roboto Mono"/>
              </a:rPr>
              <a:t>mg/kg</a:t>
            </a:r>
            <a:r>
              <a:rPr lang="en-US" sz="2500">
                <a:solidFill>
                  <a:srgbClr val="465739"/>
                </a:solidFill>
              </a:rPr>
              <a:t>，使這些數值能夠在模型中被正確比較。</a:t>
            </a:r>
            <a:endParaRPr sz="2500">
              <a:solidFill>
                <a:srgbClr val="465739"/>
              </a:solidFill>
            </a:endParaRPr>
          </a:p>
        </p:txBody>
      </p:sp>
      <p:sp>
        <p:nvSpPr>
          <p:cNvPr id="347" name="Google Shape;347;g37b39b409ce_0_110"/>
          <p:cNvSpPr txBox="1"/>
          <p:nvPr/>
        </p:nvSpPr>
        <p:spPr>
          <a:xfrm>
            <a:off x="7475758" y="5818050"/>
            <a:ext cx="9692700" cy="9369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36">
                <a:solidFill>
                  <a:schemeClr val="lt2"/>
                </a:solidFill>
                <a:latin typeface="Poppins"/>
                <a:ea typeface="Poppins"/>
                <a:cs typeface="Poppins"/>
                <a:sym typeface="Poppins"/>
              </a:rPr>
              <a:t>將數值特徵縮放到均值為 0、標準差為 1 的分佈，避免不同數值範圍對模型訓練的影響。</a:t>
            </a:r>
            <a:endParaRPr>
              <a:solidFill>
                <a:schemeClr val="lt2"/>
              </a:solidFill>
            </a:endParaRPr>
          </a:p>
        </p:txBody>
      </p:sp>
      <p:sp>
        <p:nvSpPr>
          <p:cNvPr id="348" name="Google Shape;348;g37b39b409ce_0_110"/>
          <p:cNvSpPr txBox="1"/>
          <p:nvPr/>
        </p:nvSpPr>
        <p:spPr>
          <a:xfrm>
            <a:off x="7323050" y="7989750"/>
            <a:ext cx="9998100" cy="9369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36">
                <a:solidFill>
                  <a:srgbClr val="EAEBE9"/>
                </a:solidFill>
                <a:latin typeface="Poppins"/>
                <a:ea typeface="Poppins"/>
                <a:cs typeface="Poppins"/>
                <a:sym typeface="Poppins"/>
              </a:rPr>
              <a:t>將像「物種名稱」這樣的類別欄位，轉換成多個二元（0 或 1）的數值欄位，使模型能夠理解這些類別。</a:t>
            </a:r>
            <a:endParaRPr>
              <a:solidFill>
                <a:srgbClr val="EAEBE9"/>
              </a:solidFill>
            </a:endParaRPr>
          </a:p>
        </p:txBody>
      </p:sp>
      <p:sp>
        <p:nvSpPr>
          <p:cNvPr id="349" name="Google Shape;349;g37b39b409ce_0_110"/>
          <p:cNvSpPr/>
          <p:nvPr/>
        </p:nvSpPr>
        <p:spPr>
          <a:xfrm>
            <a:off x="1295400" y="3581400"/>
            <a:ext cx="4419600" cy="1295400"/>
          </a:xfrm>
          <a:prstGeom prst="roundRect">
            <a:avLst>
              <a:gd fmla="val 16667" name="adj"/>
            </a:avLst>
          </a:prstGeom>
          <a:solidFill>
            <a:srgbClr val="5F6F52"/>
          </a:solidFill>
          <a:ln cap="flat" cmpd="sng" w="28575">
            <a:solidFill>
              <a:srgbClr val="BBC8B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00">
                <a:solidFill>
                  <a:schemeClr val="lt1"/>
                </a:solidFill>
              </a:rPr>
              <a:t>單位換算</a:t>
            </a:r>
            <a:endParaRPr sz="3000">
              <a:solidFill>
                <a:schemeClr val="lt1"/>
              </a:solidFill>
              <a:latin typeface="Calibri"/>
              <a:ea typeface="Calibri"/>
              <a:cs typeface="Calibri"/>
              <a:sym typeface="Calibri"/>
            </a:endParaRPr>
          </a:p>
        </p:txBody>
      </p:sp>
      <p:cxnSp>
        <p:nvCxnSpPr>
          <p:cNvPr id="350" name="Google Shape;350;g37b39b409ce_0_110"/>
          <p:cNvCxnSpPr>
            <a:stCxn id="349" idx="3"/>
          </p:cNvCxnSpPr>
          <p:nvPr/>
        </p:nvCxnSpPr>
        <p:spPr>
          <a:xfrm>
            <a:off x="5715000" y="4229100"/>
            <a:ext cx="713100" cy="0"/>
          </a:xfrm>
          <a:prstGeom prst="straightConnector1">
            <a:avLst/>
          </a:prstGeom>
          <a:noFill/>
          <a:ln cap="flat" cmpd="sng" w="38100">
            <a:solidFill>
              <a:srgbClr val="465739"/>
            </a:solidFill>
            <a:prstDash val="solid"/>
            <a:round/>
            <a:headEnd len="sm" w="sm" type="none"/>
            <a:tailEnd len="med" w="med" type="stealth"/>
          </a:ln>
        </p:spPr>
      </p:cxnSp>
      <p:grpSp>
        <p:nvGrpSpPr>
          <p:cNvPr id="351" name="Google Shape;351;g37b39b409ce_0_110"/>
          <p:cNvGrpSpPr/>
          <p:nvPr/>
        </p:nvGrpSpPr>
        <p:grpSpPr>
          <a:xfrm>
            <a:off x="1295400" y="5638800"/>
            <a:ext cx="5056500" cy="1295400"/>
            <a:chOff x="9677400" y="1371600"/>
            <a:chExt cx="5056500" cy="1295400"/>
          </a:xfrm>
        </p:grpSpPr>
        <p:sp>
          <p:nvSpPr>
            <p:cNvPr id="352" name="Google Shape;352;g37b39b409ce_0_110"/>
            <p:cNvSpPr/>
            <p:nvPr/>
          </p:nvSpPr>
          <p:spPr>
            <a:xfrm>
              <a:off x="9677400" y="1371600"/>
              <a:ext cx="4419600" cy="1295400"/>
            </a:xfrm>
            <a:prstGeom prst="roundRect">
              <a:avLst>
                <a:gd fmla="val 16667" name="adj"/>
              </a:avLst>
            </a:prstGeom>
            <a:solidFill>
              <a:srgbClr val="BBC8B1"/>
            </a:solidFill>
            <a:ln cap="flat" cmpd="sng" w="28575">
              <a:solidFill>
                <a:srgbClr val="46573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51">
                  <a:solidFill>
                    <a:schemeClr val="lt1"/>
                  </a:solidFill>
                </a:rPr>
                <a:t>數值特徵標準化</a:t>
              </a:r>
              <a:endParaRPr b="1" sz="3051">
                <a:solidFill>
                  <a:schemeClr val="lt1"/>
                </a:solidFill>
              </a:endParaRPr>
            </a:p>
          </p:txBody>
        </p:sp>
        <p:cxnSp>
          <p:nvCxnSpPr>
            <p:cNvPr id="353" name="Google Shape;353;g37b39b409ce_0_110"/>
            <p:cNvCxnSpPr/>
            <p:nvPr/>
          </p:nvCxnSpPr>
          <p:spPr>
            <a:xfrm>
              <a:off x="14097000" y="2019300"/>
              <a:ext cx="636900" cy="0"/>
            </a:xfrm>
            <a:prstGeom prst="straightConnector1">
              <a:avLst/>
            </a:prstGeom>
            <a:noFill/>
            <a:ln cap="flat" cmpd="sng" w="38100">
              <a:solidFill>
                <a:srgbClr val="465739"/>
              </a:solidFill>
              <a:prstDash val="solid"/>
              <a:round/>
              <a:headEnd len="sm" w="sm" type="none"/>
              <a:tailEnd len="med" w="med" type="stealth"/>
            </a:ln>
          </p:spPr>
        </p:cxnSp>
      </p:grpSp>
      <p:grpSp>
        <p:nvGrpSpPr>
          <p:cNvPr id="354" name="Google Shape;354;g37b39b409ce_0_110"/>
          <p:cNvGrpSpPr/>
          <p:nvPr/>
        </p:nvGrpSpPr>
        <p:grpSpPr>
          <a:xfrm>
            <a:off x="1295400" y="7772400"/>
            <a:ext cx="5056500" cy="1371600"/>
            <a:chOff x="9677400" y="1295400"/>
            <a:chExt cx="5056500" cy="1371600"/>
          </a:xfrm>
        </p:grpSpPr>
        <p:sp>
          <p:nvSpPr>
            <p:cNvPr id="355" name="Google Shape;355;g37b39b409ce_0_110"/>
            <p:cNvSpPr/>
            <p:nvPr/>
          </p:nvSpPr>
          <p:spPr>
            <a:xfrm>
              <a:off x="9677400" y="1295400"/>
              <a:ext cx="4419600" cy="1371600"/>
            </a:xfrm>
            <a:prstGeom prst="roundRect">
              <a:avLst>
                <a:gd fmla="val 16667" name="adj"/>
              </a:avLst>
            </a:prstGeom>
            <a:solidFill>
              <a:srgbClr val="BBC8B1"/>
            </a:solidFill>
            <a:ln cap="flat" cmpd="sng" w="28575">
              <a:solidFill>
                <a:srgbClr val="46573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00">
                  <a:solidFill>
                    <a:schemeClr val="lt1"/>
                  </a:solidFill>
                </a:rPr>
                <a:t>類別特徵的獨熱編碼 (One-Hot Encoding)</a:t>
              </a:r>
              <a:endParaRPr b="1" sz="3051">
                <a:solidFill>
                  <a:schemeClr val="lt1"/>
                </a:solidFill>
              </a:endParaRPr>
            </a:p>
          </p:txBody>
        </p:sp>
        <p:cxnSp>
          <p:nvCxnSpPr>
            <p:cNvPr id="356" name="Google Shape;356;g37b39b409ce_0_110"/>
            <p:cNvCxnSpPr/>
            <p:nvPr/>
          </p:nvCxnSpPr>
          <p:spPr>
            <a:xfrm>
              <a:off x="14097000" y="1981200"/>
              <a:ext cx="636900" cy="0"/>
            </a:xfrm>
            <a:prstGeom prst="straightConnector1">
              <a:avLst/>
            </a:prstGeom>
            <a:noFill/>
            <a:ln cap="flat" cmpd="sng" w="38100">
              <a:solidFill>
                <a:srgbClr val="465739"/>
              </a:solidFill>
              <a:prstDash val="solid"/>
              <a:round/>
              <a:headEnd len="sm" w="sm" type="none"/>
              <a:tailEnd len="med" w="med" type="stealth"/>
            </a:ln>
          </p:spPr>
        </p:cxnSp>
      </p:grpSp>
      <p:sp>
        <p:nvSpPr>
          <p:cNvPr id="357" name="Google Shape;357;g37b39b409ce_0_110"/>
          <p:cNvSpPr txBox="1"/>
          <p:nvPr/>
        </p:nvSpPr>
        <p:spPr>
          <a:xfrm>
            <a:off x="457200" y="822960"/>
            <a:ext cx="61188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500">
                <a:solidFill>
                  <a:srgbClr val="465739"/>
                </a:solidFill>
              </a:rPr>
              <a:t>建立有效特徵</a:t>
            </a:r>
            <a:endParaRPr sz="5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grpSp>
        <p:nvGrpSpPr>
          <p:cNvPr id="362" name="Google Shape;362;g37b39b409ce_0_192"/>
          <p:cNvGrpSpPr/>
          <p:nvPr/>
        </p:nvGrpSpPr>
        <p:grpSpPr>
          <a:xfrm>
            <a:off x="-743263" y="-304800"/>
            <a:ext cx="7601263" cy="11355389"/>
            <a:chOff x="0" y="-47625"/>
            <a:chExt cx="1734300" cy="2990700"/>
          </a:xfrm>
        </p:grpSpPr>
        <p:sp>
          <p:nvSpPr>
            <p:cNvPr id="363" name="Google Shape;363;g37b39b409ce_0_192"/>
            <p:cNvSpPr/>
            <p:nvPr/>
          </p:nvSpPr>
          <p:spPr>
            <a:xfrm>
              <a:off x="0" y="0"/>
              <a:ext cx="1734156" cy="2942958"/>
            </a:xfrm>
            <a:custGeom>
              <a:rect b="b" l="l" r="r" t="t"/>
              <a:pathLst>
                <a:path extrusionOk="0" h="2942958" w="1734156">
                  <a:moveTo>
                    <a:pt x="0" y="0"/>
                  </a:moveTo>
                  <a:lnTo>
                    <a:pt x="1734156" y="0"/>
                  </a:lnTo>
                  <a:lnTo>
                    <a:pt x="1734156" y="2942958"/>
                  </a:lnTo>
                  <a:lnTo>
                    <a:pt x="0" y="2942958"/>
                  </a:lnTo>
                  <a:close/>
                </a:path>
              </a:pathLst>
            </a:custGeom>
            <a:solidFill>
              <a:srgbClr val="EAEBE9"/>
            </a:solidFill>
            <a:ln>
              <a:noFill/>
            </a:ln>
          </p:spPr>
        </p:sp>
        <p:sp>
          <p:nvSpPr>
            <p:cNvPr id="364" name="Google Shape;364;g37b39b409ce_0_192"/>
            <p:cNvSpPr txBox="1"/>
            <p:nvPr/>
          </p:nvSpPr>
          <p:spPr>
            <a:xfrm>
              <a:off x="0" y="-47625"/>
              <a:ext cx="1734300" cy="2990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5" name="Google Shape;365;g37b39b409ce_0_192"/>
          <p:cNvSpPr txBox="1"/>
          <p:nvPr/>
        </p:nvSpPr>
        <p:spPr>
          <a:xfrm>
            <a:off x="7272650" y="3767400"/>
            <a:ext cx="10098900" cy="9234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00">
                <a:solidFill>
                  <a:schemeClr val="lt2"/>
                </a:solidFill>
              </a:rPr>
              <a:t>將不同單位的化學濃度（如 ppm、µg/L）轉換為統一的標準單位 </a:t>
            </a:r>
            <a:r>
              <a:rPr lang="en-US" sz="2500">
                <a:solidFill>
                  <a:schemeClr val="lt2"/>
                </a:solidFill>
                <a:latin typeface="Roboto Mono"/>
                <a:ea typeface="Roboto Mono"/>
                <a:cs typeface="Roboto Mono"/>
                <a:sym typeface="Roboto Mono"/>
              </a:rPr>
              <a:t>mg/L</a:t>
            </a:r>
            <a:r>
              <a:rPr lang="en-US" sz="2500">
                <a:solidFill>
                  <a:schemeClr val="lt2"/>
                </a:solidFill>
              </a:rPr>
              <a:t> 或 </a:t>
            </a:r>
            <a:r>
              <a:rPr lang="en-US" sz="2500">
                <a:solidFill>
                  <a:schemeClr val="lt2"/>
                </a:solidFill>
                <a:latin typeface="Roboto Mono"/>
                <a:ea typeface="Roboto Mono"/>
                <a:cs typeface="Roboto Mono"/>
                <a:sym typeface="Roboto Mono"/>
              </a:rPr>
              <a:t>mg/kg</a:t>
            </a:r>
            <a:r>
              <a:rPr lang="en-US" sz="2500">
                <a:solidFill>
                  <a:schemeClr val="lt2"/>
                </a:solidFill>
              </a:rPr>
              <a:t>，使這些數值能夠在模型中被正確比較。</a:t>
            </a:r>
            <a:endParaRPr sz="2500">
              <a:solidFill>
                <a:schemeClr val="lt2"/>
              </a:solidFill>
            </a:endParaRPr>
          </a:p>
        </p:txBody>
      </p:sp>
      <p:sp>
        <p:nvSpPr>
          <p:cNvPr id="366" name="Google Shape;366;g37b39b409ce_0_192"/>
          <p:cNvSpPr txBox="1"/>
          <p:nvPr/>
        </p:nvSpPr>
        <p:spPr>
          <a:xfrm>
            <a:off x="7475758" y="5818050"/>
            <a:ext cx="9692700" cy="9369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36">
                <a:solidFill>
                  <a:srgbClr val="5F6F52"/>
                </a:solidFill>
                <a:latin typeface="Poppins"/>
                <a:ea typeface="Poppins"/>
                <a:cs typeface="Poppins"/>
                <a:sym typeface="Poppins"/>
              </a:rPr>
              <a:t>將數值特徵縮放到均值為 0、標準差為 1 的分佈，避免不同數值範圍對模型訓練的影響。</a:t>
            </a:r>
            <a:endParaRPr>
              <a:solidFill>
                <a:srgbClr val="5F6F52"/>
              </a:solidFill>
            </a:endParaRPr>
          </a:p>
        </p:txBody>
      </p:sp>
      <p:sp>
        <p:nvSpPr>
          <p:cNvPr id="367" name="Google Shape;367;g37b39b409ce_0_192"/>
          <p:cNvSpPr txBox="1"/>
          <p:nvPr/>
        </p:nvSpPr>
        <p:spPr>
          <a:xfrm>
            <a:off x="7323050" y="7989750"/>
            <a:ext cx="9998100" cy="9369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36">
                <a:solidFill>
                  <a:srgbClr val="EAEBE9"/>
                </a:solidFill>
                <a:latin typeface="Poppins"/>
                <a:ea typeface="Poppins"/>
                <a:cs typeface="Poppins"/>
                <a:sym typeface="Poppins"/>
              </a:rPr>
              <a:t>將像「物種名稱」這樣的類別欄位，轉換成多個二元（0 或 1）的數值欄位，使模型能夠理解這些類別。</a:t>
            </a:r>
            <a:endParaRPr>
              <a:solidFill>
                <a:srgbClr val="EAEBE9"/>
              </a:solidFill>
            </a:endParaRPr>
          </a:p>
        </p:txBody>
      </p:sp>
      <p:sp>
        <p:nvSpPr>
          <p:cNvPr id="368" name="Google Shape;368;g37b39b409ce_0_192"/>
          <p:cNvSpPr/>
          <p:nvPr/>
        </p:nvSpPr>
        <p:spPr>
          <a:xfrm>
            <a:off x="1295400" y="3581400"/>
            <a:ext cx="4419600" cy="1295400"/>
          </a:xfrm>
          <a:prstGeom prst="roundRect">
            <a:avLst>
              <a:gd fmla="val 16667" name="adj"/>
            </a:avLst>
          </a:prstGeom>
          <a:solidFill>
            <a:srgbClr val="BBC8B1"/>
          </a:solidFill>
          <a:ln cap="flat" cmpd="sng" w="28575">
            <a:solidFill>
              <a:srgbClr val="5F6F5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00">
                <a:solidFill>
                  <a:schemeClr val="lt1"/>
                </a:solidFill>
              </a:rPr>
              <a:t>單位換算</a:t>
            </a:r>
            <a:endParaRPr sz="3000">
              <a:solidFill>
                <a:schemeClr val="lt1"/>
              </a:solidFill>
              <a:latin typeface="Calibri"/>
              <a:ea typeface="Calibri"/>
              <a:cs typeface="Calibri"/>
              <a:sym typeface="Calibri"/>
            </a:endParaRPr>
          </a:p>
        </p:txBody>
      </p:sp>
      <p:cxnSp>
        <p:nvCxnSpPr>
          <p:cNvPr id="369" name="Google Shape;369;g37b39b409ce_0_192"/>
          <p:cNvCxnSpPr>
            <a:stCxn id="368" idx="3"/>
          </p:cNvCxnSpPr>
          <p:nvPr/>
        </p:nvCxnSpPr>
        <p:spPr>
          <a:xfrm>
            <a:off x="5715000" y="4229100"/>
            <a:ext cx="713100" cy="0"/>
          </a:xfrm>
          <a:prstGeom prst="straightConnector1">
            <a:avLst/>
          </a:prstGeom>
          <a:noFill/>
          <a:ln cap="flat" cmpd="sng" w="38100">
            <a:solidFill>
              <a:srgbClr val="465739"/>
            </a:solidFill>
            <a:prstDash val="solid"/>
            <a:round/>
            <a:headEnd len="sm" w="sm" type="none"/>
            <a:tailEnd len="med" w="med" type="stealth"/>
          </a:ln>
        </p:spPr>
      </p:cxnSp>
      <p:grpSp>
        <p:nvGrpSpPr>
          <p:cNvPr id="370" name="Google Shape;370;g37b39b409ce_0_192"/>
          <p:cNvGrpSpPr/>
          <p:nvPr/>
        </p:nvGrpSpPr>
        <p:grpSpPr>
          <a:xfrm>
            <a:off x="1295400" y="5638800"/>
            <a:ext cx="5056500" cy="1295400"/>
            <a:chOff x="9677400" y="1371600"/>
            <a:chExt cx="5056500" cy="1295400"/>
          </a:xfrm>
        </p:grpSpPr>
        <p:sp>
          <p:nvSpPr>
            <p:cNvPr id="371" name="Google Shape;371;g37b39b409ce_0_192"/>
            <p:cNvSpPr/>
            <p:nvPr/>
          </p:nvSpPr>
          <p:spPr>
            <a:xfrm>
              <a:off x="9677400" y="1371600"/>
              <a:ext cx="4419600" cy="1295400"/>
            </a:xfrm>
            <a:prstGeom prst="roundRect">
              <a:avLst>
                <a:gd fmla="val 16667" name="adj"/>
              </a:avLst>
            </a:prstGeom>
            <a:solidFill>
              <a:srgbClr val="5F6F52"/>
            </a:solidFill>
            <a:ln cap="flat" cmpd="sng" w="28575">
              <a:solidFill>
                <a:srgbClr val="BBC8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51">
                  <a:solidFill>
                    <a:schemeClr val="lt1"/>
                  </a:solidFill>
                </a:rPr>
                <a:t>數值特徵標準化</a:t>
              </a:r>
              <a:endParaRPr b="1" sz="3051">
                <a:solidFill>
                  <a:schemeClr val="lt1"/>
                </a:solidFill>
              </a:endParaRPr>
            </a:p>
          </p:txBody>
        </p:sp>
        <p:cxnSp>
          <p:nvCxnSpPr>
            <p:cNvPr id="372" name="Google Shape;372;g37b39b409ce_0_192"/>
            <p:cNvCxnSpPr/>
            <p:nvPr/>
          </p:nvCxnSpPr>
          <p:spPr>
            <a:xfrm>
              <a:off x="14097000" y="2019300"/>
              <a:ext cx="636900" cy="0"/>
            </a:xfrm>
            <a:prstGeom prst="straightConnector1">
              <a:avLst/>
            </a:prstGeom>
            <a:noFill/>
            <a:ln cap="flat" cmpd="sng" w="38100">
              <a:solidFill>
                <a:srgbClr val="465739"/>
              </a:solidFill>
              <a:prstDash val="solid"/>
              <a:round/>
              <a:headEnd len="sm" w="sm" type="none"/>
              <a:tailEnd len="med" w="med" type="stealth"/>
            </a:ln>
          </p:spPr>
        </p:cxnSp>
      </p:grpSp>
      <p:grpSp>
        <p:nvGrpSpPr>
          <p:cNvPr id="373" name="Google Shape;373;g37b39b409ce_0_192"/>
          <p:cNvGrpSpPr/>
          <p:nvPr/>
        </p:nvGrpSpPr>
        <p:grpSpPr>
          <a:xfrm>
            <a:off x="1295400" y="7772400"/>
            <a:ext cx="5056500" cy="1371600"/>
            <a:chOff x="9677400" y="1295400"/>
            <a:chExt cx="5056500" cy="1371600"/>
          </a:xfrm>
        </p:grpSpPr>
        <p:sp>
          <p:nvSpPr>
            <p:cNvPr id="374" name="Google Shape;374;g37b39b409ce_0_192"/>
            <p:cNvSpPr/>
            <p:nvPr/>
          </p:nvSpPr>
          <p:spPr>
            <a:xfrm>
              <a:off x="9677400" y="1295400"/>
              <a:ext cx="4419600" cy="1371600"/>
            </a:xfrm>
            <a:prstGeom prst="roundRect">
              <a:avLst>
                <a:gd fmla="val 16667" name="adj"/>
              </a:avLst>
            </a:prstGeom>
            <a:solidFill>
              <a:srgbClr val="BBC8B1"/>
            </a:solidFill>
            <a:ln cap="flat" cmpd="sng" w="28575">
              <a:solidFill>
                <a:srgbClr val="46573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00">
                  <a:solidFill>
                    <a:schemeClr val="lt1"/>
                  </a:solidFill>
                </a:rPr>
                <a:t>類別特徵的獨熱編碼 (One-Hot Encoding)</a:t>
              </a:r>
              <a:endParaRPr b="1" sz="3051">
                <a:solidFill>
                  <a:schemeClr val="lt1"/>
                </a:solidFill>
              </a:endParaRPr>
            </a:p>
          </p:txBody>
        </p:sp>
        <p:cxnSp>
          <p:nvCxnSpPr>
            <p:cNvPr id="375" name="Google Shape;375;g37b39b409ce_0_192"/>
            <p:cNvCxnSpPr/>
            <p:nvPr/>
          </p:nvCxnSpPr>
          <p:spPr>
            <a:xfrm>
              <a:off x="14097000" y="1981200"/>
              <a:ext cx="636900" cy="0"/>
            </a:xfrm>
            <a:prstGeom prst="straightConnector1">
              <a:avLst/>
            </a:prstGeom>
            <a:noFill/>
            <a:ln cap="flat" cmpd="sng" w="38100">
              <a:solidFill>
                <a:srgbClr val="465739"/>
              </a:solidFill>
              <a:prstDash val="solid"/>
              <a:round/>
              <a:headEnd len="sm" w="sm" type="none"/>
              <a:tailEnd len="med" w="med" type="stealth"/>
            </a:ln>
          </p:spPr>
        </p:cxnSp>
      </p:grpSp>
      <p:sp>
        <p:nvSpPr>
          <p:cNvPr id="376" name="Google Shape;376;g37b39b409ce_0_192"/>
          <p:cNvSpPr txBox="1"/>
          <p:nvPr/>
        </p:nvSpPr>
        <p:spPr>
          <a:xfrm>
            <a:off x="457200" y="822960"/>
            <a:ext cx="6118800" cy="8466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Clr>
                <a:schemeClr val="dk1"/>
              </a:buClr>
              <a:buFont typeface="Arial"/>
              <a:buNone/>
            </a:pPr>
            <a:r>
              <a:rPr b="1" lang="en-US" sz="5500">
                <a:solidFill>
                  <a:srgbClr val="465739"/>
                </a:solidFill>
              </a:rPr>
              <a:t>建立有效特徵</a:t>
            </a:r>
            <a:endParaRPr sz="55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pSp>
        <p:nvGrpSpPr>
          <p:cNvPr id="381" name="Google Shape;381;g37b39b409ce_0_211"/>
          <p:cNvGrpSpPr/>
          <p:nvPr/>
        </p:nvGrpSpPr>
        <p:grpSpPr>
          <a:xfrm>
            <a:off x="-743263" y="-304800"/>
            <a:ext cx="7601263" cy="11355389"/>
            <a:chOff x="0" y="-47625"/>
            <a:chExt cx="1734300" cy="2990700"/>
          </a:xfrm>
        </p:grpSpPr>
        <p:sp>
          <p:nvSpPr>
            <p:cNvPr id="382" name="Google Shape;382;g37b39b409ce_0_211"/>
            <p:cNvSpPr/>
            <p:nvPr/>
          </p:nvSpPr>
          <p:spPr>
            <a:xfrm>
              <a:off x="0" y="0"/>
              <a:ext cx="1734156" cy="2942958"/>
            </a:xfrm>
            <a:custGeom>
              <a:rect b="b" l="l" r="r" t="t"/>
              <a:pathLst>
                <a:path extrusionOk="0" h="2942958" w="1734156">
                  <a:moveTo>
                    <a:pt x="0" y="0"/>
                  </a:moveTo>
                  <a:lnTo>
                    <a:pt x="1734156" y="0"/>
                  </a:lnTo>
                  <a:lnTo>
                    <a:pt x="1734156" y="2942958"/>
                  </a:lnTo>
                  <a:lnTo>
                    <a:pt x="0" y="2942958"/>
                  </a:lnTo>
                  <a:close/>
                </a:path>
              </a:pathLst>
            </a:custGeom>
            <a:solidFill>
              <a:srgbClr val="EAEBE9"/>
            </a:solidFill>
            <a:ln>
              <a:noFill/>
            </a:ln>
          </p:spPr>
        </p:sp>
        <p:sp>
          <p:nvSpPr>
            <p:cNvPr id="383" name="Google Shape;383;g37b39b409ce_0_211"/>
            <p:cNvSpPr txBox="1"/>
            <p:nvPr/>
          </p:nvSpPr>
          <p:spPr>
            <a:xfrm>
              <a:off x="0" y="-47625"/>
              <a:ext cx="1734300" cy="29907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g37b39b409ce_0_211"/>
          <p:cNvSpPr txBox="1"/>
          <p:nvPr/>
        </p:nvSpPr>
        <p:spPr>
          <a:xfrm>
            <a:off x="7272650" y="3767400"/>
            <a:ext cx="10098900" cy="9234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00">
                <a:solidFill>
                  <a:schemeClr val="lt2"/>
                </a:solidFill>
              </a:rPr>
              <a:t>將不同單位的化學濃度（如 ppm、µg/L）轉換為統一的標準單位 </a:t>
            </a:r>
            <a:r>
              <a:rPr lang="en-US" sz="2500">
                <a:solidFill>
                  <a:schemeClr val="lt2"/>
                </a:solidFill>
                <a:latin typeface="Roboto Mono"/>
                <a:ea typeface="Roboto Mono"/>
                <a:cs typeface="Roboto Mono"/>
                <a:sym typeface="Roboto Mono"/>
              </a:rPr>
              <a:t>mg/L</a:t>
            </a:r>
            <a:r>
              <a:rPr lang="en-US" sz="2500">
                <a:solidFill>
                  <a:schemeClr val="lt2"/>
                </a:solidFill>
              </a:rPr>
              <a:t> 或 </a:t>
            </a:r>
            <a:r>
              <a:rPr lang="en-US" sz="2500">
                <a:solidFill>
                  <a:schemeClr val="lt2"/>
                </a:solidFill>
                <a:latin typeface="Roboto Mono"/>
                <a:ea typeface="Roboto Mono"/>
                <a:cs typeface="Roboto Mono"/>
                <a:sym typeface="Roboto Mono"/>
              </a:rPr>
              <a:t>mg/kg</a:t>
            </a:r>
            <a:r>
              <a:rPr lang="en-US" sz="2500">
                <a:solidFill>
                  <a:schemeClr val="lt2"/>
                </a:solidFill>
              </a:rPr>
              <a:t>，使這些數值能夠在模型中被正確比較。</a:t>
            </a:r>
            <a:endParaRPr sz="2500">
              <a:solidFill>
                <a:schemeClr val="lt2"/>
              </a:solidFill>
            </a:endParaRPr>
          </a:p>
        </p:txBody>
      </p:sp>
      <p:sp>
        <p:nvSpPr>
          <p:cNvPr id="385" name="Google Shape;385;g37b39b409ce_0_211"/>
          <p:cNvSpPr txBox="1"/>
          <p:nvPr/>
        </p:nvSpPr>
        <p:spPr>
          <a:xfrm>
            <a:off x="7475758" y="5818050"/>
            <a:ext cx="9692700" cy="9369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36">
                <a:solidFill>
                  <a:schemeClr val="lt2"/>
                </a:solidFill>
                <a:latin typeface="Poppins"/>
                <a:ea typeface="Poppins"/>
                <a:cs typeface="Poppins"/>
                <a:sym typeface="Poppins"/>
              </a:rPr>
              <a:t>將數值特徵縮放到均值為 0、標準差為 1 的分佈，避免不同數值範圍對模型訓練的影響。</a:t>
            </a:r>
            <a:endParaRPr>
              <a:solidFill>
                <a:schemeClr val="lt2"/>
              </a:solidFill>
            </a:endParaRPr>
          </a:p>
        </p:txBody>
      </p:sp>
      <p:sp>
        <p:nvSpPr>
          <p:cNvPr id="386" name="Google Shape;386;g37b39b409ce_0_211"/>
          <p:cNvSpPr txBox="1"/>
          <p:nvPr/>
        </p:nvSpPr>
        <p:spPr>
          <a:xfrm>
            <a:off x="7323050" y="7989750"/>
            <a:ext cx="9998100" cy="936900"/>
          </a:xfrm>
          <a:prstGeom prst="rect">
            <a:avLst/>
          </a:prstGeom>
          <a:noFill/>
          <a:ln>
            <a:noFill/>
          </a:ln>
        </p:spPr>
        <p:txBody>
          <a:bodyPr anchorCtr="0" anchor="t" bIns="0" lIns="0" spcFirstLastPara="1" rIns="0" wrap="square" tIns="0">
            <a:spAutoFit/>
          </a:bodyPr>
          <a:lstStyle/>
          <a:p>
            <a:pPr indent="0" lvl="0" marL="0" marR="0" rtl="0" algn="l">
              <a:lnSpc>
                <a:spcPct val="139984"/>
              </a:lnSpc>
              <a:spcBef>
                <a:spcPts val="0"/>
              </a:spcBef>
              <a:spcAft>
                <a:spcPts val="0"/>
              </a:spcAft>
              <a:buNone/>
            </a:pPr>
            <a:r>
              <a:rPr lang="en-US" sz="2536">
                <a:solidFill>
                  <a:srgbClr val="5F6F52"/>
                </a:solidFill>
                <a:latin typeface="Poppins"/>
                <a:ea typeface="Poppins"/>
                <a:cs typeface="Poppins"/>
                <a:sym typeface="Poppins"/>
              </a:rPr>
              <a:t>將像「物種名稱」這樣的類別欄位，轉換成多個二元（0 或 1）的數值欄位，使模型能夠理解這些類別。</a:t>
            </a:r>
            <a:endParaRPr>
              <a:solidFill>
                <a:srgbClr val="5F6F52"/>
              </a:solidFill>
            </a:endParaRPr>
          </a:p>
        </p:txBody>
      </p:sp>
      <p:sp>
        <p:nvSpPr>
          <p:cNvPr id="387" name="Google Shape;387;g37b39b409ce_0_211"/>
          <p:cNvSpPr/>
          <p:nvPr/>
        </p:nvSpPr>
        <p:spPr>
          <a:xfrm>
            <a:off x="1295400" y="3581400"/>
            <a:ext cx="4419600" cy="1295400"/>
          </a:xfrm>
          <a:prstGeom prst="roundRect">
            <a:avLst>
              <a:gd fmla="val 16667" name="adj"/>
            </a:avLst>
          </a:prstGeom>
          <a:solidFill>
            <a:srgbClr val="CED8C7"/>
          </a:solidFill>
          <a:ln cap="flat" cmpd="sng" w="28575">
            <a:solidFill>
              <a:srgbClr val="5F6F5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00">
                <a:solidFill>
                  <a:schemeClr val="lt1"/>
                </a:solidFill>
              </a:rPr>
              <a:t>單位換算</a:t>
            </a:r>
            <a:endParaRPr sz="3000">
              <a:solidFill>
                <a:schemeClr val="lt1"/>
              </a:solidFill>
              <a:latin typeface="Calibri"/>
              <a:ea typeface="Calibri"/>
              <a:cs typeface="Calibri"/>
              <a:sym typeface="Calibri"/>
            </a:endParaRPr>
          </a:p>
        </p:txBody>
      </p:sp>
      <p:cxnSp>
        <p:nvCxnSpPr>
          <p:cNvPr id="388" name="Google Shape;388;g37b39b409ce_0_211"/>
          <p:cNvCxnSpPr>
            <a:stCxn id="387" idx="3"/>
          </p:cNvCxnSpPr>
          <p:nvPr/>
        </p:nvCxnSpPr>
        <p:spPr>
          <a:xfrm>
            <a:off x="5715000" y="4229100"/>
            <a:ext cx="713100" cy="0"/>
          </a:xfrm>
          <a:prstGeom prst="straightConnector1">
            <a:avLst/>
          </a:prstGeom>
          <a:noFill/>
          <a:ln cap="flat" cmpd="sng" w="38100">
            <a:solidFill>
              <a:srgbClr val="465739"/>
            </a:solidFill>
            <a:prstDash val="solid"/>
            <a:round/>
            <a:headEnd len="sm" w="sm" type="none"/>
            <a:tailEnd len="med" w="med" type="stealth"/>
          </a:ln>
        </p:spPr>
      </p:cxnSp>
      <p:grpSp>
        <p:nvGrpSpPr>
          <p:cNvPr id="389" name="Google Shape;389;g37b39b409ce_0_211"/>
          <p:cNvGrpSpPr/>
          <p:nvPr/>
        </p:nvGrpSpPr>
        <p:grpSpPr>
          <a:xfrm>
            <a:off x="1295400" y="5638800"/>
            <a:ext cx="5056500" cy="1295400"/>
            <a:chOff x="9677400" y="1371600"/>
            <a:chExt cx="5056500" cy="1295400"/>
          </a:xfrm>
        </p:grpSpPr>
        <p:sp>
          <p:nvSpPr>
            <p:cNvPr id="390" name="Google Shape;390;g37b39b409ce_0_211"/>
            <p:cNvSpPr/>
            <p:nvPr/>
          </p:nvSpPr>
          <p:spPr>
            <a:xfrm>
              <a:off x="9677400" y="1371600"/>
              <a:ext cx="4419600" cy="1295400"/>
            </a:xfrm>
            <a:prstGeom prst="roundRect">
              <a:avLst>
                <a:gd fmla="val 16667" name="adj"/>
              </a:avLst>
            </a:prstGeom>
            <a:solidFill>
              <a:srgbClr val="BBC8B1"/>
            </a:solidFill>
            <a:ln cap="flat" cmpd="sng" w="28575">
              <a:solidFill>
                <a:srgbClr val="46573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51">
                  <a:solidFill>
                    <a:schemeClr val="lt1"/>
                  </a:solidFill>
                </a:rPr>
                <a:t>數值特徵標準化</a:t>
              </a:r>
              <a:endParaRPr b="1" sz="3051">
                <a:solidFill>
                  <a:schemeClr val="lt1"/>
                </a:solidFill>
              </a:endParaRPr>
            </a:p>
          </p:txBody>
        </p:sp>
        <p:cxnSp>
          <p:nvCxnSpPr>
            <p:cNvPr id="391" name="Google Shape;391;g37b39b409ce_0_211"/>
            <p:cNvCxnSpPr/>
            <p:nvPr/>
          </p:nvCxnSpPr>
          <p:spPr>
            <a:xfrm>
              <a:off x="14097000" y="2019300"/>
              <a:ext cx="636900" cy="0"/>
            </a:xfrm>
            <a:prstGeom prst="straightConnector1">
              <a:avLst/>
            </a:prstGeom>
            <a:noFill/>
            <a:ln cap="flat" cmpd="sng" w="38100">
              <a:solidFill>
                <a:srgbClr val="465739"/>
              </a:solidFill>
              <a:prstDash val="solid"/>
              <a:round/>
              <a:headEnd len="sm" w="sm" type="none"/>
              <a:tailEnd len="med" w="med" type="stealth"/>
            </a:ln>
          </p:spPr>
        </p:cxnSp>
      </p:grpSp>
      <p:grpSp>
        <p:nvGrpSpPr>
          <p:cNvPr id="392" name="Google Shape;392;g37b39b409ce_0_211"/>
          <p:cNvGrpSpPr/>
          <p:nvPr/>
        </p:nvGrpSpPr>
        <p:grpSpPr>
          <a:xfrm>
            <a:off x="1295400" y="7772400"/>
            <a:ext cx="5056500" cy="1371600"/>
            <a:chOff x="9677400" y="1295400"/>
            <a:chExt cx="5056500" cy="1371600"/>
          </a:xfrm>
        </p:grpSpPr>
        <p:sp>
          <p:nvSpPr>
            <p:cNvPr id="393" name="Google Shape;393;g37b39b409ce_0_211"/>
            <p:cNvSpPr/>
            <p:nvPr/>
          </p:nvSpPr>
          <p:spPr>
            <a:xfrm>
              <a:off x="9677400" y="1295400"/>
              <a:ext cx="4419600" cy="1371600"/>
            </a:xfrm>
            <a:prstGeom prst="roundRect">
              <a:avLst>
                <a:gd fmla="val 16667" name="adj"/>
              </a:avLst>
            </a:prstGeom>
            <a:solidFill>
              <a:srgbClr val="5F6F52"/>
            </a:solidFill>
            <a:ln cap="flat" cmpd="sng" w="28575">
              <a:solidFill>
                <a:srgbClr val="BBC8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40019"/>
                </a:lnSpc>
                <a:spcBef>
                  <a:spcPts val="0"/>
                </a:spcBef>
                <a:spcAft>
                  <a:spcPts val="0"/>
                </a:spcAft>
                <a:buNone/>
              </a:pPr>
              <a:r>
                <a:rPr b="1" lang="en-US" sz="3000">
                  <a:solidFill>
                    <a:schemeClr val="lt1"/>
                  </a:solidFill>
                </a:rPr>
                <a:t>類別特徵的獨熱編碼 (One-Hot Encoding)</a:t>
              </a:r>
              <a:endParaRPr b="1" sz="3051">
                <a:solidFill>
                  <a:schemeClr val="lt1"/>
                </a:solidFill>
              </a:endParaRPr>
            </a:p>
          </p:txBody>
        </p:sp>
        <p:cxnSp>
          <p:nvCxnSpPr>
            <p:cNvPr id="394" name="Google Shape;394;g37b39b409ce_0_211"/>
            <p:cNvCxnSpPr/>
            <p:nvPr/>
          </p:nvCxnSpPr>
          <p:spPr>
            <a:xfrm>
              <a:off x="14097000" y="1981200"/>
              <a:ext cx="636900" cy="0"/>
            </a:xfrm>
            <a:prstGeom prst="straightConnector1">
              <a:avLst/>
            </a:prstGeom>
            <a:noFill/>
            <a:ln cap="flat" cmpd="sng" w="38100">
              <a:solidFill>
                <a:srgbClr val="465739"/>
              </a:solidFill>
              <a:prstDash val="solid"/>
              <a:round/>
              <a:headEnd len="sm" w="sm" type="none"/>
              <a:tailEnd len="med" w="med" type="stealth"/>
            </a:ln>
          </p:spPr>
        </p:cxnSp>
      </p:grpSp>
      <p:sp>
        <p:nvSpPr>
          <p:cNvPr id="395" name="Google Shape;395;g37b39b409ce_0_211"/>
          <p:cNvSpPr txBox="1"/>
          <p:nvPr/>
        </p:nvSpPr>
        <p:spPr>
          <a:xfrm>
            <a:off x="457200" y="822960"/>
            <a:ext cx="6118800" cy="8466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b="1" lang="en-US" sz="5500">
                <a:solidFill>
                  <a:srgbClr val="465739"/>
                </a:solidFill>
              </a:rPr>
              <a:t>建立有效特徵</a:t>
            </a:r>
            <a:endParaRPr sz="55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pSp>
        <p:nvGrpSpPr>
          <p:cNvPr id="400" name="Google Shape;400;g375419b6c59_0_62"/>
          <p:cNvGrpSpPr/>
          <p:nvPr/>
        </p:nvGrpSpPr>
        <p:grpSpPr>
          <a:xfrm>
            <a:off x="-735601" y="-830500"/>
            <a:ext cx="7672896" cy="12268923"/>
            <a:chOff x="0" y="-47625"/>
            <a:chExt cx="1710600" cy="3231300"/>
          </a:xfrm>
        </p:grpSpPr>
        <p:sp>
          <p:nvSpPr>
            <p:cNvPr id="401" name="Google Shape;401;g375419b6c59_0_62"/>
            <p:cNvSpPr/>
            <p:nvPr/>
          </p:nvSpPr>
          <p:spPr>
            <a:xfrm>
              <a:off x="0" y="0"/>
              <a:ext cx="1710543" cy="3183651"/>
            </a:xfrm>
            <a:custGeom>
              <a:rect b="b" l="l" r="r" t="t"/>
              <a:pathLst>
                <a:path extrusionOk="0" h="3183651" w="1710543">
                  <a:moveTo>
                    <a:pt x="0" y="0"/>
                  </a:moveTo>
                  <a:lnTo>
                    <a:pt x="1710543" y="0"/>
                  </a:lnTo>
                  <a:lnTo>
                    <a:pt x="1710543" y="3183651"/>
                  </a:lnTo>
                  <a:lnTo>
                    <a:pt x="0" y="3183651"/>
                  </a:lnTo>
                  <a:close/>
                </a:path>
              </a:pathLst>
            </a:custGeom>
            <a:solidFill>
              <a:srgbClr val="EAEBE9"/>
            </a:solidFill>
            <a:ln>
              <a:noFill/>
            </a:ln>
          </p:spPr>
        </p:sp>
        <p:sp>
          <p:nvSpPr>
            <p:cNvPr id="402" name="Google Shape;402;g375419b6c59_0_62"/>
            <p:cNvSpPr txBox="1"/>
            <p:nvPr/>
          </p:nvSpPr>
          <p:spPr>
            <a:xfrm>
              <a:off x="0" y="-47625"/>
              <a:ext cx="1710600" cy="32313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3" name="Google Shape;403;g375419b6c59_0_62"/>
          <p:cNvSpPr txBox="1"/>
          <p:nvPr/>
        </p:nvSpPr>
        <p:spPr>
          <a:xfrm>
            <a:off x="942425" y="2484350"/>
            <a:ext cx="5378100" cy="6634200"/>
          </a:xfrm>
          <a:prstGeom prst="rect">
            <a:avLst/>
          </a:prstGeom>
          <a:noFill/>
          <a:ln>
            <a:noFill/>
          </a:ln>
        </p:spPr>
        <p:txBody>
          <a:bodyPr anchorCtr="0" anchor="t" bIns="91425" lIns="91425" spcFirstLastPara="1" rIns="91425" wrap="square" tIns="91425">
            <a:spAutoFit/>
          </a:bodyPr>
          <a:lstStyle/>
          <a:p>
            <a:pPr indent="-406400" lvl="0" marL="457200" rtl="0" algn="l">
              <a:lnSpc>
                <a:spcPct val="115000"/>
              </a:lnSpc>
              <a:spcBef>
                <a:spcPts val="1200"/>
              </a:spcBef>
              <a:spcAft>
                <a:spcPts val="0"/>
              </a:spcAft>
              <a:buClr>
                <a:srgbClr val="465739"/>
              </a:buClr>
              <a:buSzPts val="2800"/>
              <a:buChar char="❖"/>
            </a:pPr>
            <a:r>
              <a:rPr b="1" lang="en-US" sz="2800">
                <a:solidFill>
                  <a:srgbClr val="465739"/>
                </a:solidFill>
              </a:rPr>
              <a:t>Y（目標）</a:t>
            </a:r>
            <a:endParaRPr sz="2800">
              <a:solidFill>
                <a:srgbClr val="465739"/>
              </a:solidFill>
            </a:endParaRPr>
          </a:p>
          <a:p>
            <a:pPr indent="-381000" lvl="1" marL="914400" rtl="0" algn="l">
              <a:lnSpc>
                <a:spcPct val="115000"/>
              </a:lnSpc>
              <a:spcBef>
                <a:spcPts val="0"/>
              </a:spcBef>
              <a:spcAft>
                <a:spcPts val="0"/>
              </a:spcAft>
              <a:buClr>
                <a:srgbClr val="465739"/>
              </a:buClr>
              <a:buSzPts val="2400"/>
              <a:buChar char="➢"/>
            </a:pPr>
            <a:r>
              <a:rPr lang="en-US" sz="2400">
                <a:solidFill>
                  <a:srgbClr val="465739"/>
                </a:solidFill>
              </a:rPr>
              <a:t>陽性端點(POS) - 有毒1</a:t>
            </a:r>
            <a:endParaRPr sz="2400">
              <a:solidFill>
                <a:srgbClr val="465739"/>
              </a:solidFill>
            </a:endParaRPr>
          </a:p>
          <a:p>
            <a:pPr indent="-381000" lvl="1" marL="914400" rtl="0" algn="l">
              <a:lnSpc>
                <a:spcPct val="115000"/>
              </a:lnSpc>
              <a:spcBef>
                <a:spcPts val="0"/>
              </a:spcBef>
              <a:spcAft>
                <a:spcPts val="0"/>
              </a:spcAft>
              <a:buClr>
                <a:srgbClr val="465739"/>
              </a:buClr>
              <a:buSzPts val="2400"/>
              <a:buChar char="➢"/>
            </a:pPr>
            <a:r>
              <a:rPr lang="en-US" sz="2400">
                <a:solidFill>
                  <a:srgbClr val="465739"/>
                </a:solidFill>
              </a:rPr>
              <a:t>陰性端點(NEG) - 無毒0</a:t>
            </a:r>
            <a:endParaRPr sz="2400">
              <a:solidFill>
                <a:srgbClr val="465739"/>
              </a:solidFill>
            </a:endParaRPr>
          </a:p>
          <a:p>
            <a:pPr indent="-381000" lvl="1" marL="914400" rtl="0" algn="l">
              <a:lnSpc>
                <a:spcPct val="115000"/>
              </a:lnSpc>
              <a:spcBef>
                <a:spcPts val="0"/>
              </a:spcBef>
              <a:spcAft>
                <a:spcPts val="0"/>
              </a:spcAft>
              <a:buClr>
                <a:srgbClr val="465739"/>
              </a:buClr>
              <a:buSzPts val="2400"/>
              <a:buChar char="➢"/>
            </a:pPr>
            <a:r>
              <a:rPr lang="en-US" sz="2400">
                <a:solidFill>
                  <a:srgbClr val="465739"/>
                </a:solidFill>
              </a:rPr>
              <a:t>中性端點(NEU) 移除</a:t>
            </a:r>
            <a:endParaRPr sz="2800">
              <a:solidFill>
                <a:srgbClr val="465739"/>
              </a:solidFill>
            </a:endParaRPr>
          </a:p>
          <a:p>
            <a:pPr indent="0" lvl="0" marL="914400" rtl="0" algn="l">
              <a:lnSpc>
                <a:spcPct val="115000"/>
              </a:lnSpc>
              <a:spcBef>
                <a:spcPts val="1200"/>
              </a:spcBef>
              <a:spcAft>
                <a:spcPts val="0"/>
              </a:spcAft>
              <a:buNone/>
            </a:pPr>
            <a:r>
              <a:t/>
            </a:r>
            <a:endParaRPr sz="2800">
              <a:solidFill>
                <a:srgbClr val="465739"/>
              </a:solidFill>
            </a:endParaRPr>
          </a:p>
          <a:p>
            <a:pPr indent="-406400" lvl="0" marL="457200" rtl="0" algn="l">
              <a:lnSpc>
                <a:spcPct val="115000"/>
              </a:lnSpc>
              <a:spcBef>
                <a:spcPts val="1200"/>
              </a:spcBef>
              <a:spcAft>
                <a:spcPts val="0"/>
              </a:spcAft>
              <a:buClr>
                <a:srgbClr val="465739"/>
              </a:buClr>
              <a:buSzPts val="2800"/>
              <a:buChar char="❖"/>
            </a:pPr>
            <a:r>
              <a:rPr b="1" lang="en-US" sz="2800">
                <a:solidFill>
                  <a:srgbClr val="465739"/>
                </a:solidFill>
              </a:rPr>
              <a:t>X （特徵）</a:t>
            </a:r>
            <a:endParaRPr sz="2800">
              <a:solidFill>
                <a:srgbClr val="465739"/>
              </a:solidFill>
            </a:endParaRPr>
          </a:p>
          <a:p>
            <a:pPr indent="-381000" lvl="1" marL="914400" rtl="0" algn="l">
              <a:lnSpc>
                <a:spcPct val="115000"/>
              </a:lnSpc>
              <a:spcBef>
                <a:spcPts val="0"/>
              </a:spcBef>
              <a:spcAft>
                <a:spcPts val="0"/>
              </a:spcAft>
              <a:buClr>
                <a:srgbClr val="465739"/>
              </a:buClr>
              <a:buSzPts val="2400"/>
              <a:buChar char="➢"/>
            </a:pPr>
            <a:r>
              <a:rPr b="1" lang="en-US" sz="2400">
                <a:solidFill>
                  <a:srgbClr val="465739"/>
                </a:solidFill>
              </a:rPr>
              <a:t>數值</a:t>
            </a:r>
            <a:r>
              <a:rPr lang="en-US" sz="2400">
                <a:solidFill>
                  <a:srgbClr val="465739"/>
                </a:solidFill>
              </a:rPr>
              <a:t>：</a:t>
            </a:r>
            <a:endParaRPr sz="2400">
              <a:solidFill>
                <a:srgbClr val="465739"/>
              </a:solidFill>
            </a:endParaRPr>
          </a:p>
          <a:p>
            <a:pPr indent="0" lvl="0" marL="914400" rtl="0" algn="l">
              <a:lnSpc>
                <a:spcPct val="115000"/>
              </a:lnSpc>
              <a:spcBef>
                <a:spcPts val="1200"/>
              </a:spcBef>
              <a:spcAft>
                <a:spcPts val="0"/>
              </a:spcAft>
              <a:buNone/>
            </a:pPr>
            <a:r>
              <a:rPr lang="en-US" sz="2400">
                <a:solidFill>
                  <a:srgbClr val="465739"/>
                </a:solidFill>
              </a:rPr>
              <a:t>化學純度（%）、生物年齡、觀察天數、</a:t>
            </a:r>
            <a:r>
              <a:rPr b="1" lang="en-US" sz="2400">
                <a:solidFill>
                  <a:srgbClr val="465739"/>
                </a:solidFill>
              </a:rPr>
              <a:t>正規化濃度</a:t>
            </a:r>
            <a:r>
              <a:rPr lang="en-US" sz="2400">
                <a:solidFill>
                  <a:srgbClr val="465739"/>
                </a:solidFill>
              </a:rPr>
              <a:t> </a:t>
            </a:r>
            <a:endParaRPr sz="2400">
              <a:solidFill>
                <a:srgbClr val="465739"/>
              </a:solidFill>
            </a:endParaRPr>
          </a:p>
          <a:p>
            <a:pPr indent="-381000" lvl="1" marL="914400" rtl="0" algn="l">
              <a:lnSpc>
                <a:spcPct val="115000"/>
              </a:lnSpc>
              <a:spcBef>
                <a:spcPts val="1200"/>
              </a:spcBef>
              <a:spcAft>
                <a:spcPts val="0"/>
              </a:spcAft>
              <a:buClr>
                <a:srgbClr val="465739"/>
              </a:buClr>
              <a:buSzPts val="2400"/>
              <a:buChar char="➢"/>
            </a:pPr>
            <a:r>
              <a:rPr b="1" lang="en-US" sz="2400">
                <a:solidFill>
                  <a:srgbClr val="465739"/>
                </a:solidFill>
              </a:rPr>
              <a:t>類別</a:t>
            </a:r>
            <a:r>
              <a:rPr lang="en-US" sz="2400">
                <a:solidFill>
                  <a:srgbClr val="465739"/>
                </a:solidFill>
              </a:rPr>
              <a:t>：</a:t>
            </a:r>
            <a:endParaRPr sz="2400">
              <a:solidFill>
                <a:srgbClr val="465739"/>
              </a:solidFill>
            </a:endParaRPr>
          </a:p>
          <a:p>
            <a:pPr indent="0" lvl="0" marL="914400" rtl="0" algn="l">
              <a:lnSpc>
                <a:spcPct val="115000"/>
              </a:lnSpc>
              <a:spcBef>
                <a:spcPts val="1200"/>
              </a:spcBef>
              <a:spcAft>
                <a:spcPts val="1200"/>
              </a:spcAft>
              <a:buNone/>
            </a:pPr>
            <a:r>
              <a:rPr lang="en-US" sz="2400">
                <a:solidFill>
                  <a:srgbClr val="465739"/>
                </a:solidFill>
              </a:rPr>
              <a:t>暴露類型、介質、測試位置、反應部位、</a:t>
            </a:r>
            <a:r>
              <a:rPr b="1" lang="en-US" sz="2400">
                <a:solidFill>
                  <a:srgbClr val="465739"/>
                </a:solidFill>
              </a:rPr>
              <a:t>正規化濃度單位</a:t>
            </a:r>
            <a:r>
              <a:rPr lang="en-US" sz="2400">
                <a:solidFill>
                  <a:srgbClr val="465739"/>
                </a:solidFill>
              </a:rPr>
              <a:t>、物種學名</a:t>
            </a:r>
            <a:endParaRPr sz="2200">
              <a:solidFill>
                <a:schemeClr val="dk1"/>
              </a:solidFill>
            </a:endParaRPr>
          </a:p>
        </p:txBody>
      </p:sp>
      <p:pic>
        <p:nvPicPr>
          <p:cNvPr id="404" name="Google Shape;404;g375419b6c59_0_62" title="圖表"/>
          <p:cNvPicPr preferRelativeResize="0"/>
          <p:nvPr/>
        </p:nvPicPr>
        <p:blipFill>
          <a:blip r:embed="rId3">
            <a:alphaModFix/>
          </a:blip>
          <a:stretch>
            <a:fillRect/>
          </a:stretch>
        </p:blipFill>
        <p:spPr>
          <a:xfrm>
            <a:off x="7279600" y="1480301"/>
            <a:ext cx="10174993" cy="7638250"/>
          </a:xfrm>
          <a:prstGeom prst="rect">
            <a:avLst/>
          </a:prstGeom>
          <a:noFill/>
          <a:ln>
            <a:noFill/>
          </a:ln>
        </p:spPr>
      </p:pic>
      <p:sp>
        <p:nvSpPr>
          <p:cNvPr id="405" name="Google Shape;405;g375419b6c59_0_62"/>
          <p:cNvSpPr/>
          <p:nvPr/>
        </p:nvSpPr>
        <p:spPr>
          <a:xfrm>
            <a:off x="10808650" y="6976550"/>
            <a:ext cx="6930600" cy="2142000"/>
          </a:xfrm>
          <a:prstGeom prst="roundRect">
            <a:avLst>
              <a:gd fmla="val 16667" name="adj"/>
            </a:avLst>
          </a:prstGeom>
          <a:solidFill>
            <a:srgbClr val="EAEB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solidFill>
                  <a:srgbClr val="465739"/>
                </a:solidFill>
              </a:rPr>
              <a:t>我們的模型發現 </a:t>
            </a:r>
            <a:r>
              <a:rPr b="1" lang="en-US" sz="2400">
                <a:solidFill>
                  <a:srgbClr val="465739"/>
                </a:solidFill>
              </a:rPr>
              <a:t>物種（特別是鵪鶉與兔子）</a:t>
            </a:r>
            <a:r>
              <a:rPr lang="en-US" sz="2400">
                <a:solidFill>
                  <a:srgbClr val="465739"/>
                </a:solidFill>
              </a:rPr>
              <a:t>、</a:t>
            </a:r>
            <a:r>
              <a:rPr b="1" lang="en-US" sz="2400">
                <a:solidFill>
                  <a:srgbClr val="465739"/>
                </a:solidFill>
              </a:rPr>
              <a:t>劑量</a:t>
            </a:r>
            <a:r>
              <a:rPr lang="en-US" sz="2400">
                <a:solidFill>
                  <a:srgbClr val="465739"/>
                </a:solidFill>
              </a:rPr>
              <a:t>、</a:t>
            </a:r>
            <a:r>
              <a:rPr b="1" lang="en-US" sz="2400">
                <a:solidFill>
                  <a:srgbClr val="465739"/>
                </a:solidFill>
              </a:rPr>
              <a:t>暴露類型</a:t>
            </a:r>
            <a:r>
              <a:rPr lang="en-US" sz="2400">
                <a:solidFill>
                  <a:srgbClr val="465739"/>
                </a:solidFill>
              </a:rPr>
              <a:t>是影響毒性預測最關鍵的因子</a:t>
            </a:r>
            <a:endParaRPr sz="2400">
              <a:solidFill>
                <a:srgbClr val="465739"/>
              </a:solidFill>
              <a:latin typeface="Calibri"/>
              <a:ea typeface="Calibri"/>
              <a:cs typeface="Calibri"/>
              <a:sym typeface="Calibri"/>
            </a:endParaRPr>
          </a:p>
        </p:txBody>
      </p:sp>
      <p:sp>
        <p:nvSpPr>
          <p:cNvPr id="406" name="Google Shape;406;g375419b6c59_0_62"/>
          <p:cNvSpPr txBox="1"/>
          <p:nvPr/>
        </p:nvSpPr>
        <p:spPr>
          <a:xfrm>
            <a:off x="457200" y="822950"/>
            <a:ext cx="58632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500">
                <a:solidFill>
                  <a:srgbClr val="465739"/>
                </a:solidFill>
              </a:rPr>
              <a:t> X 與 Y 是什麼</a:t>
            </a:r>
            <a:endParaRPr b="1" sz="5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1000"/>
                                        <p:tgtEl>
                                          <p:spTgt spid="40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p17"/>
          <p:cNvGrpSpPr/>
          <p:nvPr/>
        </p:nvGrpSpPr>
        <p:grpSpPr>
          <a:xfrm>
            <a:off x="-735601" y="-830500"/>
            <a:ext cx="7672641" cy="12268832"/>
            <a:chOff x="0" y="-47625"/>
            <a:chExt cx="1710543" cy="3231276"/>
          </a:xfrm>
        </p:grpSpPr>
        <p:sp>
          <p:nvSpPr>
            <p:cNvPr id="412" name="Google Shape;412;p17"/>
            <p:cNvSpPr/>
            <p:nvPr/>
          </p:nvSpPr>
          <p:spPr>
            <a:xfrm>
              <a:off x="0" y="0"/>
              <a:ext cx="1710543" cy="3183651"/>
            </a:xfrm>
            <a:custGeom>
              <a:rect b="b" l="l" r="r" t="t"/>
              <a:pathLst>
                <a:path extrusionOk="0" h="3183651" w="1710543">
                  <a:moveTo>
                    <a:pt x="0" y="0"/>
                  </a:moveTo>
                  <a:lnTo>
                    <a:pt x="1710543" y="0"/>
                  </a:lnTo>
                  <a:lnTo>
                    <a:pt x="1710543" y="3183651"/>
                  </a:lnTo>
                  <a:lnTo>
                    <a:pt x="0" y="3183651"/>
                  </a:lnTo>
                  <a:close/>
                </a:path>
              </a:pathLst>
            </a:custGeom>
            <a:solidFill>
              <a:srgbClr val="EAEBE9"/>
            </a:solidFill>
            <a:ln>
              <a:noFill/>
            </a:ln>
          </p:spPr>
        </p:sp>
        <p:sp>
          <p:nvSpPr>
            <p:cNvPr id="413" name="Google Shape;413;p17"/>
            <p:cNvSpPr txBox="1"/>
            <p:nvPr/>
          </p:nvSpPr>
          <p:spPr>
            <a:xfrm>
              <a:off x="0" y="-47625"/>
              <a:ext cx="1710543" cy="3231276"/>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4" name="Google Shape;414;p17"/>
          <p:cNvSpPr txBox="1"/>
          <p:nvPr/>
        </p:nvSpPr>
        <p:spPr>
          <a:xfrm>
            <a:off x="657388" y="2212950"/>
            <a:ext cx="5622300" cy="5861100"/>
          </a:xfrm>
          <a:prstGeom prst="rect">
            <a:avLst/>
          </a:prstGeom>
          <a:noFill/>
          <a:ln>
            <a:noFill/>
          </a:ln>
        </p:spPr>
        <p:txBody>
          <a:bodyPr anchorCtr="0" anchor="t" bIns="0" lIns="0" spcFirstLastPara="1" rIns="0" wrap="square" tIns="0">
            <a:noAutofit/>
          </a:bodyPr>
          <a:lstStyle/>
          <a:p>
            <a:pPr indent="-228600" lvl="0" marL="457200" rtl="0" algn="ctr">
              <a:lnSpc>
                <a:spcPct val="139986"/>
              </a:lnSpc>
              <a:spcBef>
                <a:spcPts val="0"/>
              </a:spcBef>
              <a:spcAft>
                <a:spcPts val="0"/>
              </a:spcAft>
              <a:buClr>
                <a:schemeClr val="dk1"/>
              </a:buClr>
              <a:buSzPts val="1100"/>
              <a:buFont typeface="Arial"/>
              <a:buNone/>
            </a:pPr>
            <a:r>
              <a:rPr b="1" lang="en-US" sz="2800">
                <a:solidFill>
                  <a:srgbClr val="465739"/>
                </a:solidFill>
              </a:rPr>
              <a:t>模型 A </a:t>
            </a:r>
            <a:r>
              <a:rPr lang="en-US" sz="2800">
                <a:solidFill>
                  <a:srgbClr val="465739"/>
                </a:solidFill>
              </a:rPr>
              <a:t>發現，</a:t>
            </a:r>
            <a:r>
              <a:rPr b="1" lang="en-US" sz="2800">
                <a:solidFill>
                  <a:srgbClr val="465739"/>
                </a:solidFill>
              </a:rPr>
              <a:t>「濃度單位缺失」本身</a:t>
            </a:r>
            <a:r>
              <a:rPr lang="en-US" sz="2800">
                <a:solidFill>
                  <a:srgbClr val="465739"/>
                </a:solidFill>
              </a:rPr>
              <a:t>就是一個非常強的預測指標</a:t>
            </a:r>
            <a:endParaRPr b="1" sz="2800">
              <a:solidFill>
                <a:srgbClr val="465739"/>
              </a:solidFill>
            </a:endParaRPr>
          </a:p>
          <a:p>
            <a:pPr indent="0" lvl="0" marL="0" rtl="0" algn="l">
              <a:lnSpc>
                <a:spcPct val="140006"/>
              </a:lnSpc>
              <a:spcBef>
                <a:spcPts val="0"/>
              </a:spcBef>
              <a:spcAft>
                <a:spcPts val="0"/>
              </a:spcAft>
              <a:buClr>
                <a:schemeClr val="dk1"/>
              </a:buClr>
              <a:buFont typeface="Arial"/>
              <a:buNone/>
            </a:pPr>
            <a:r>
              <a:t/>
            </a:r>
            <a:endParaRPr b="1" sz="2800">
              <a:solidFill>
                <a:srgbClr val="465739"/>
              </a:solidFill>
            </a:endParaRPr>
          </a:p>
          <a:p>
            <a:pPr indent="-406400" lvl="0" marL="457200" marR="0" rtl="0" algn="l">
              <a:lnSpc>
                <a:spcPct val="139986"/>
              </a:lnSpc>
              <a:spcBef>
                <a:spcPts val="0"/>
              </a:spcBef>
              <a:spcAft>
                <a:spcPts val="0"/>
              </a:spcAft>
              <a:buClr>
                <a:srgbClr val="465739"/>
              </a:buClr>
              <a:buSzPts val="2800"/>
              <a:buChar char="❖"/>
            </a:pPr>
            <a:r>
              <a:rPr b="1" lang="en-US" sz="2800">
                <a:solidFill>
                  <a:srgbClr val="465739"/>
                </a:solidFill>
              </a:rPr>
              <a:t>保留缺失值：</a:t>
            </a:r>
            <a:r>
              <a:rPr lang="en-US" sz="2800">
                <a:solidFill>
                  <a:srgbClr val="465739"/>
                </a:solidFill>
              </a:rPr>
              <a:t>模型把『缺失』當成重要訊號，排序變第一名</a:t>
            </a:r>
            <a:endParaRPr sz="2800">
              <a:solidFill>
                <a:srgbClr val="465739"/>
              </a:solidFill>
            </a:endParaRPr>
          </a:p>
          <a:p>
            <a:pPr indent="0" lvl="0" marL="457200" marR="0" rtl="0" algn="l">
              <a:lnSpc>
                <a:spcPct val="139986"/>
              </a:lnSpc>
              <a:spcBef>
                <a:spcPts val="0"/>
              </a:spcBef>
              <a:spcAft>
                <a:spcPts val="0"/>
              </a:spcAft>
              <a:buNone/>
            </a:pPr>
            <a:r>
              <a:t/>
            </a:r>
            <a:endParaRPr sz="2800">
              <a:solidFill>
                <a:srgbClr val="465739"/>
              </a:solidFill>
            </a:endParaRPr>
          </a:p>
          <a:p>
            <a:pPr indent="-406400" lvl="0" marL="457200" marR="0" rtl="0" algn="l">
              <a:lnSpc>
                <a:spcPct val="139986"/>
              </a:lnSpc>
              <a:spcBef>
                <a:spcPts val="0"/>
              </a:spcBef>
              <a:spcAft>
                <a:spcPts val="0"/>
              </a:spcAft>
              <a:buClr>
                <a:srgbClr val="465739"/>
              </a:buClr>
              <a:buSzPts val="2800"/>
              <a:buChar char="❖"/>
            </a:pPr>
            <a:r>
              <a:rPr b="1" lang="en-US" sz="2800">
                <a:solidFill>
                  <a:srgbClr val="465739"/>
                </a:solidFill>
              </a:rPr>
              <a:t>移除</a:t>
            </a:r>
            <a:r>
              <a:rPr b="1" lang="en-US" sz="2800">
                <a:solidFill>
                  <a:srgbClr val="465739"/>
                </a:solidFill>
              </a:rPr>
              <a:t>缺失值：</a:t>
            </a:r>
            <a:r>
              <a:rPr lang="en-US" sz="2800">
                <a:solidFill>
                  <a:srgbClr val="465739"/>
                </a:solidFill>
              </a:rPr>
              <a:t>移除缺失值時，模型回到真實的濃度與物種特徵來排序 </a:t>
            </a:r>
            <a:endParaRPr sz="2200">
              <a:solidFill>
                <a:srgbClr val="465739"/>
              </a:solidFill>
            </a:endParaRPr>
          </a:p>
          <a:p>
            <a:pPr indent="0" lvl="0" marL="457200" marR="0" rtl="0" algn="l">
              <a:lnSpc>
                <a:spcPct val="139986"/>
              </a:lnSpc>
              <a:spcBef>
                <a:spcPts val="0"/>
              </a:spcBef>
              <a:spcAft>
                <a:spcPts val="0"/>
              </a:spcAft>
              <a:buNone/>
            </a:pPr>
            <a:r>
              <a:t/>
            </a:r>
            <a:endParaRPr b="1" sz="2800">
              <a:solidFill>
                <a:srgbClr val="465739"/>
              </a:solidFill>
            </a:endParaRPr>
          </a:p>
        </p:txBody>
      </p:sp>
      <p:pic>
        <p:nvPicPr>
          <p:cNvPr id="415" name="Google Shape;415;p17" title="Feature Importance Comparison: Keep Missing vs Merge Missing.png"/>
          <p:cNvPicPr preferRelativeResize="0"/>
          <p:nvPr/>
        </p:nvPicPr>
        <p:blipFill>
          <a:blip r:embed="rId3">
            <a:alphaModFix/>
          </a:blip>
          <a:stretch>
            <a:fillRect/>
          </a:stretch>
        </p:blipFill>
        <p:spPr>
          <a:xfrm>
            <a:off x="7237625" y="1148650"/>
            <a:ext cx="10711723" cy="8552074"/>
          </a:xfrm>
          <a:prstGeom prst="rect">
            <a:avLst/>
          </a:prstGeom>
          <a:noFill/>
          <a:ln>
            <a:noFill/>
          </a:ln>
        </p:spPr>
      </p:pic>
      <p:sp>
        <p:nvSpPr>
          <p:cNvPr id="416" name="Google Shape;416;p17"/>
          <p:cNvSpPr txBox="1"/>
          <p:nvPr/>
        </p:nvSpPr>
        <p:spPr>
          <a:xfrm>
            <a:off x="457200" y="822950"/>
            <a:ext cx="5863200" cy="84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5500">
                <a:solidFill>
                  <a:srgbClr val="465739"/>
                </a:solidFill>
              </a:rPr>
              <a:t> </a:t>
            </a:r>
            <a:r>
              <a:rPr b="1" lang="en-US" sz="5500">
                <a:solidFill>
                  <a:srgbClr val="465739"/>
                </a:solidFill>
              </a:rPr>
              <a:t>選擇策略</a:t>
            </a:r>
            <a:endParaRPr b="1" sz="5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g37b39b409ce_0_185"/>
          <p:cNvSpPr/>
          <p:nvPr/>
        </p:nvSpPr>
        <p:spPr>
          <a:xfrm>
            <a:off x="-229187" y="1715260"/>
            <a:ext cx="19051173" cy="9359934"/>
          </a:xfrm>
          <a:custGeom>
            <a:rect b="b" l="l" r="r" t="t"/>
            <a:pathLst>
              <a:path extrusionOk="0" h="3183651" w="1710543">
                <a:moveTo>
                  <a:pt x="0" y="0"/>
                </a:moveTo>
                <a:lnTo>
                  <a:pt x="1710543" y="0"/>
                </a:lnTo>
                <a:lnTo>
                  <a:pt x="1710543" y="3183651"/>
                </a:lnTo>
                <a:lnTo>
                  <a:pt x="0" y="3183651"/>
                </a:lnTo>
                <a:close/>
              </a:path>
            </a:pathLst>
          </a:custGeom>
          <a:solidFill>
            <a:srgbClr val="EAEBE9"/>
          </a:solidFill>
          <a:ln>
            <a:noFill/>
          </a:ln>
        </p:spPr>
      </p:sp>
      <p:graphicFrame>
        <p:nvGraphicFramePr>
          <p:cNvPr id="422" name="Google Shape;422;g37b39b409ce_0_185"/>
          <p:cNvGraphicFramePr/>
          <p:nvPr/>
        </p:nvGraphicFramePr>
        <p:xfrm>
          <a:off x="1008950" y="2338113"/>
          <a:ext cx="3000000" cy="3000000"/>
        </p:xfrm>
        <a:graphic>
          <a:graphicData uri="http://schemas.openxmlformats.org/drawingml/2006/table">
            <a:tbl>
              <a:tblPr>
                <a:noFill/>
                <a:tableStyleId>{AA7F0CFF-6590-4210-A182-4C88F6791214}</a:tableStyleId>
              </a:tblPr>
              <a:tblGrid>
                <a:gridCol w="1684225"/>
                <a:gridCol w="1594525"/>
                <a:gridCol w="2041925"/>
                <a:gridCol w="2137675"/>
                <a:gridCol w="4957400"/>
              </a:tblGrid>
              <a:tr h="1033925">
                <a:tc>
                  <a:txBody>
                    <a:bodyPr/>
                    <a:lstStyle/>
                    <a:p>
                      <a:pPr indent="0" lvl="0" marL="0" rtl="0" algn="ctr">
                        <a:lnSpc>
                          <a:spcPct val="115000"/>
                        </a:lnSpc>
                        <a:spcBef>
                          <a:spcPts val="1200"/>
                        </a:spcBef>
                        <a:spcAft>
                          <a:spcPts val="1200"/>
                        </a:spcAft>
                        <a:buNone/>
                      </a:pPr>
                      <a:r>
                        <a:rPr b="1" lang="en-US" sz="2400">
                          <a:solidFill>
                            <a:srgbClr val="E4EBDF"/>
                          </a:solidFill>
                        </a:rPr>
                        <a:t>指標</a:t>
                      </a:r>
                      <a:endParaRPr b="1" sz="2400">
                        <a:solidFill>
                          <a:srgbClr val="E4EBDF"/>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5F6F52"/>
                    </a:solidFill>
                  </a:tcPr>
                </a:tc>
                <a:tc>
                  <a:txBody>
                    <a:bodyPr/>
                    <a:lstStyle/>
                    <a:p>
                      <a:pPr indent="0" lvl="0" marL="0" rtl="0" algn="ctr">
                        <a:lnSpc>
                          <a:spcPct val="115000"/>
                        </a:lnSpc>
                        <a:spcBef>
                          <a:spcPts val="1200"/>
                        </a:spcBef>
                        <a:spcAft>
                          <a:spcPts val="1200"/>
                        </a:spcAft>
                        <a:buNone/>
                      </a:pPr>
                      <a:r>
                        <a:rPr b="1" lang="en-US" sz="2400">
                          <a:solidFill>
                            <a:srgbClr val="E4EBDF"/>
                          </a:solidFill>
                        </a:rPr>
                        <a:t>MLP</a:t>
                      </a:r>
                      <a:endParaRPr b="1" sz="2400">
                        <a:solidFill>
                          <a:srgbClr val="E4EBDF"/>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5F6F52"/>
                    </a:solidFill>
                  </a:tcPr>
                </a:tc>
                <a:tc>
                  <a:txBody>
                    <a:bodyPr/>
                    <a:lstStyle/>
                    <a:p>
                      <a:pPr indent="0" lvl="0" marL="0" rtl="0" algn="ctr">
                        <a:lnSpc>
                          <a:spcPct val="115000"/>
                        </a:lnSpc>
                        <a:spcBef>
                          <a:spcPts val="1200"/>
                        </a:spcBef>
                        <a:spcAft>
                          <a:spcPts val="1200"/>
                        </a:spcAft>
                        <a:buNone/>
                      </a:pPr>
                      <a:r>
                        <a:rPr b="1" lang="en-US" sz="2400">
                          <a:solidFill>
                            <a:srgbClr val="E4EBDF"/>
                          </a:solidFill>
                        </a:rPr>
                        <a:t>XGBoost - A</a:t>
                      </a:r>
                      <a:endParaRPr b="1" sz="2400">
                        <a:solidFill>
                          <a:srgbClr val="E4EBDF"/>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5F6F52"/>
                    </a:solidFill>
                  </a:tcPr>
                </a:tc>
                <a:tc>
                  <a:txBody>
                    <a:bodyPr/>
                    <a:lstStyle/>
                    <a:p>
                      <a:pPr indent="0" lvl="0" marL="0" rtl="0" algn="ctr">
                        <a:lnSpc>
                          <a:spcPct val="115000"/>
                        </a:lnSpc>
                        <a:spcBef>
                          <a:spcPts val="1200"/>
                        </a:spcBef>
                        <a:spcAft>
                          <a:spcPts val="1200"/>
                        </a:spcAft>
                        <a:buClr>
                          <a:schemeClr val="dk1"/>
                        </a:buClr>
                        <a:buSzPts val="1100"/>
                        <a:buFont typeface="Arial"/>
                        <a:buNone/>
                      </a:pPr>
                      <a:r>
                        <a:rPr b="1" lang="en-US" sz="2400">
                          <a:solidFill>
                            <a:srgbClr val="E4EBDF"/>
                          </a:solidFill>
                        </a:rPr>
                        <a:t>XGBoost - B</a:t>
                      </a:r>
                      <a:endParaRPr b="1" sz="2400">
                        <a:solidFill>
                          <a:srgbClr val="E4EBDF"/>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5F6F52"/>
                    </a:solidFill>
                  </a:tcPr>
                </a:tc>
                <a:tc>
                  <a:txBody>
                    <a:bodyPr/>
                    <a:lstStyle/>
                    <a:p>
                      <a:pPr indent="0" lvl="0" marL="0" rtl="0" algn="ctr">
                        <a:lnSpc>
                          <a:spcPct val="115000"/>
                        </a:lnSpc>
                        <a:spcBef>
                          <a:spcPts val="1200"/>
                        </a:spcBef>
                        <a:spcAft>
                          <a:spcPts val="1200"/>
                        </a:spcAft>
                        <a:buNone/>
                      </a:pPr>
                      <a:r>
                        <a:rPr b="1" lang="en-US" sz="2400">
                          <a:solidFill>
                            <a:srgbClr val="E4EBDF"/>
                          </a:solidFill>
                        </a:rPr>
                        <a:t>誰比較好？</a:t>
                      </a:r>
                      <a:endParaRPr b="1" sz="2400">
                        <a:solidFill>
                          <a:srgbClr val="E4EBDF"/>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5F6F52"/>
                    </a:solidFill>
                  </a:tcPr>
                </a:tc>
              </a:tr>
              <a:tr h="825800">
                <a:tc>
                  <a:txBody>
                    <a:bodyPr/>
                    <a:lstStyle/>
                    <a:p>
                      <a:pPr indent="0" lvl="0" marL="0" rtl="0" algn="l">
                        <a:lnSpc>
                          <a:spcPct val="115000"/>
                        </a:lnSpc>
                        <a:spcBef>
                          <a:spcPts val="1200"/>
                        </a:spcBef>
                        <a:spcAft>
                          <a:spcPts val="1200"/>
                        </a:spcAft>
                        <a:buNone/>
                      </a:pPr>
                      <a:r>
                        <a:rPr b="1" lang="en-US" sz="2200">
                          <a:solidFill>
                            <a:srgbClr val="465739"/>
                          </a:solidFill>
                        </a:rPr>
                        <a:t>AUC</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0.658</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0.692</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0.687</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l">
                        <a:lnSpc>
                          <a:spcPct val="115000"/>
                        </a:lnSpc>
                        <a:spcBef>
                          <a:spcPts val="1200"/>
                        </a:spcBef>
                        <a:spcAft>
                          <a:spcPts val="1200"/>
                        </a:spcAft>
                        <a:buNone/>
                      </a:pPr>
                      <a:r>
                        <a:rPr b="1" lang="en-US" sz="2200">
                          <a:solidFill>
                            <a:srgbClr val="465739"/>
                          </a:solidFill>
                        </a:rPr>
                        <a:t>XGBoost </a:t>
                      </a:r>
                      <a:r>
                        <a:rPr b="1" lang="en-US" sz="2200">
                          <a:solidFill>
                            <a:srgbClr val="980000"/>
                          </a:solidFill>
                        </a:rPr>
                        <a:t>贏</a:t>
                      </a:r>
                      <a:r>
                        <a:rPr b="1" lang="en-US" sz="2200">
                          <a:solidFill>
                            <a:srgbClr val="465739"/>
                          </a:solidFill>
                        </a:rPr>
                        <a:t> MLP</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r>
              <a:tr h="921525">
                <a:tc>
                  <a:txBody>
                    <a:bodyPr/>
                    <a:lstStyle/>
                    <a:p>
                      <a:pPr indent="0" lvl="0" marL="0" rtl="0" algn="l">
                        <a:lnSpc>
                          <a:spcPct val="115000"/>
                        </a:lnSpc>
                        <a:spcBef>
                          <a:spcPts val="1200"/>
                        </a:spcBef>
                        <a:spcAft>
                          <a:spcPts val="1200"/>
                        </a:spcAft>
                        <a:buNone/>
                      </a:pPr>
                      <a:r>
                        <a:rPr b="1" lang="en-US" sz="2200">
                          <a:solidFill>
                            <a:srgbClr val="465739"/>
                          </a:solidFill>
                        </a:rPr>
                        <a:t>AP </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0.734</a:t>
                      </a:r>
                      <a:endParaRPr b="1">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0.762</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0.756</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l">
                        <a:lnSpc>
                          <a:spcPct val="115000"/>
                        </a:lnSpc>
                        <a:spcBef>
                          <a:spcPts val="1200"/>
                        </a:spcBef>
                        <a:spcAft>
                          <a:spcPts val="1200"/>
                        </a:spcAft>
                        <a:buNone/>
                      </a:pPr>
                      <a:r>
                        <a:rPr b="1" lang="en-US" sz="2200">
                          <a:solidFill>
                            <a:srgbClr val="465739"/>
                          </a:solidFill>
                        </a:rPr>
                        <a:t>XGBoost </a:t>
                      </a:r>
                      <a:r>
                        <a:rPr b="1" lang="en-US" sz="2200">
                          <a:solidFill>
                            <a:srgbClr val="980000"/>
                          </a:solidFill>
                        </a:rPr>
                        <a:t>贏</a:t>
                      </a:r>
                      <a:r>
                        <a:rPr b="1" lang="en-US" sz="2200">
                          <a:solidFill>
                            <a:srgbClr val="465739"/>
                          </a:solidFill>
                        </a:rPr>
                        <a:t> MLP</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r>
              <a:tr h="825800">
                <a:tc>
                  <a:txBody>
                    <a:bodyPr/>
                    <a:lstStyle/>
                    <a:p>
                      <a:pPr indent="0" lvl="0" marL="0" rtl="0" algn="l">
                        <a:lnSpc>
                          <a:spcPct val="115000"/>
                        </a:lnSpc>
                        <a:spcBef>
                          <a:spcPts val="1200"/>
                        </a:spcBef>
                        <a:spcAft>
                          <a:spcPts val="1200"/>
                        </a:spcAft>
                        <a:buNone/>
                      </a:pPr>
                      <a:r>
                        <a:rPr b="1" lang="en-US" sz="2200">
                          <a:solidFill>
                            <a:srgbClr val="465739"/>
                          </a:solidFill>
                        </a:rPr>
                        <a:t>F1 @ 0.50</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0.659</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0.663</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0.684</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l">
                        <a:lnSpc>
                          <a:spcPct val="115000"/>
                        </a:lnSpc>
                        <a:spcBef>
                          <a:spcPts val="1200"/>
                        </a:spcBef>
                        <a:spcAft>
                          <a:spcPts val="1200"/>
                        </a:spcAft>
                        <a:buNone/>
                      </a:pPr>
                      <a:r>
                        <a:rPr b="1" lang="en-US" sz="2200">
                          <a:solidFill>
                            <a:srgbClr val="465739"/>
                          </a:solidFill>
                        </a:rPr>
                        <a:t>XGBoost - </a:t>
                      </a:r>
                      <a:r>
                        <a:rPr b="1" lang="en-US" sz="2200">
                          <a:solidFill>
                            <a:srgbClr val="980000"/>
                          </a:solidFill>
                        </a:rPr>
                        <a:t>B 勝出</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r>
              <a:tr h="1188000">
                <a:tc>
                  <a:txBody>
                    <a:bodyPr/>
                    <a:lstStyle/>
                    <a:p>
                      <a:pPr indent="0" lvl="0" marL="0" rtl="0" algn="l">
                        <a:lnSpc>
                          <a:spcPct val="115000"/>
                        </a:lnSpc>
                        <a:spcBef>
                          <a:spcPts val="1200"/>
                        </a:spcBef>
                        <a:spcAft>
                          <a:spcPts val="1200"/>
                        </a:spcAft>
                        <a:buNone/>
                      </a:pPr>
                      <a:r>
                        <a:rPr b="1" lang="en-US" sz="2200">
                          <a:solidFill>
                            <a:srgbClr val="465739"/>
                          </a:solidFill>
                        </a:rPr>
                        <a:t>Acc @ 0.50</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0.607</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0.632</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0.644</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l">
                        <a:lnSpc>
                          <a:spcPct val="115000"/>
                        </a:lnSpc>
                        <a:spcBef>
                          <a:spcPts val="1200"/>
                        </a:spcBef>
                        <a:spcAft>
                          <a:spcPts val="1200"/>
                        </a:spcAft>
                        <a:buClr>
                          <a:schemeClr val="dk1"/>
                        </a:buClr>
                        <a:buSzPts val="1100"/>
                        <a:buFont typeface="Arial"/>
                        <a:buNone/>
                      </a:pPr>
                      <a:r>
                        <a:rPr b="1" lang="en-US" sz="2200">
                          <a:solidFill>
                            <a:srgbClr val="465739"/>
                          </a:solidFill>
                        </a:rPr>
                        <a:t>XGBoost - </a:t>
                      </a:r>
                      <a:r>
                        <a:rPr b="1" lang="en-US" sz="2200">
                          <a:solidFill>
                            <a:srgbClr val="980000"/>
                          </a:solidFill>
                        </a:rPr>
                        <a:t>B 勝出</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r>
              <a:tr h="825800">
                <a:tc>
                  <a:txBody>
                    <a:bodyPr/>
                    <a:lstStyle/>
                    <a:p>
                      <a:pPr indent="0" lvl="0" marL="0" rtl="0" algn="l">
                        <a:lnSpc>
                          <a:spcPct val="115000"/>
                        </a:lnSpc>
                        <a:spcBef>
                          <a:spcPts val="1200"/>
                        </a:spcBef>
                        <a:spcAft>
                          <a:spcPts val="1200"/>
                        </a:spcAft>
                        <a:buNone/>
                      </a:pPr>
                      <a:r>
                        <a:rPr b="1" lang="en-US" sz="2200">
                          <a:solidFill>
                            <a:srgbClr val="465739"/>
                          </a:solidFill>
                        </a:rPr>
                        <a:t>最佳閾值 t*</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0.310</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0.215</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0.274</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l">
                        <a:lnSpc>
                          <a:spcPct val="115000"/>
                        </a:lnSpc>
                        <a:spcBef>
                          <a:spcPts val="1200"/>
                        </a:spcBef>
                        <a:spcAft>
                          <a:spcPts val="1200"/>
                        </a:spcAft>
                        <a:buClr>
                          <a:schemeClr val="dk1"/>
                        </a:buClr>
                        <a:buSzPts val="1100"/>
                        <a:buFont typeface="Arial"/>
                        <a:buNone/>
                      </a:pPr>
                      <a:r>
                        <a:rPr b="1" lang="en-US" sz="2200">
                          <a:solidFill>
                            <a:srgbClr val="465739"/>
                          </a:solidFill>
                        </a:rPr>
                        <a:t>MLP 勝出</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r>
              <a:tr h="825800">
                <a:tc>
                  <a:txBody>
                    <a:bodyPr/>
                    <a:lstStyle/>
                    <a:p>
                      <a:pPr indent="0" lvl="0" marL="0" rtl="0" algn="l">
                        <a:lnSpc>
                          <a:spcPct val="115000"/>
                        </a:lnSpc>
                        <a:spcBef>
                          <a:spcPts val="1200"/>
                        </a:spcBef>
                        <a:spcAft>
                          <a:spcPts val="1200"/>
                        </a:spcAft>
                        <a:buNone/>
                      </a:pPr>
                      <a:r>
                        <a:rPr b="1" lang="en-US" sz="2200">
                          <a:solidFill>
                            <a:srgbClr val="465739"/>
                          </a:solidFill>
                        </a:rPr>
                        <a:t>F1 @ t*</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0.734</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0.735</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0.740</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l">
                        <a:lnSpc>
                          <a:spcPct val="115000"/>
                        </a:lnSpc>
                        <a:spcBef>
                          <a:spcPts val="1200"/>
                        </a:spcBef>
                        <a:spcAft>
                          <a:spcPts val="1200"/>
                        </a:spcAft>
                        <a:buClr>
                          <a:schemeClr val="dk1"/>
                        </a:buClr>
                        <a:buSzPts val="1100"/>
                        <a:buFont typeface="Arial"/>
                        <a:buNone/>
                      </a:pPr>
                      <a:r>
                        <a:rPr b="1" lang="en-US" sz="2200">
                          <a:solidFill>
                            <a:srgbClr val="465739"/>
                          </a:solidFill>
                        </a:rPr>
                        <a:t>XGBoost - </a:t>
                      </a:r>
                      <a:r>
                        <a:rPr b="1" lang="en-US" sz="2200">
                          <a:solidFill>
                            <a:srgbClr val="980000"/>
                          </a:solidFill>
                        </a:rPr>
                        <a:t>B 勝出</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r>
              <a:tr h="825800">
                <a:tc>
                  <a:txBody>
                    <a:bodyPr/>
                    <a:lstStyle/>
                    <a:p>
                      <a:pPr indent="0" lvl="0" marL="0" rtl="0" algn="l">
                        <a:lnSpc>
                          <a:spcPct val="115000"/>
                        </a:lnSpc>
                        <a:spcBef>
                          <a:spcPts val="1200"/>
                        </a:spcBef>
                        <a:spcAft>
                          <a:spcPts val="1200"/>
                        </a:spcAft>
                        <a:buNone/>
                      </a:pPr>
                      <a:r>
                        <a:rPr b="1" lang="en-US" sz="2200">
                          <a:solidFill>
                            <a:srgbClr val="465739"/>
                          </a:solidFill>
                        </a:rPr>
                        <a:t>Acc @ t*</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0.635</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465739"/>
                          </a:solidFill>
                        </a:rPr>
                        <a:t>0.638</a:t>
                      </a:r>
                      <a:endParaRPr b="1" sz="2200">
                        <a:solidFill>
                          <a:srgbClr val="465739"/>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ctr">
                        <a:lnSpc>
                          <a:spcPct val="115000"/>
                        </a:lnSpc>
                        <a:spcBef>
                          <a:spcPts val="1200"/>
                        </a:spcBef>
                        <a:spcAft>
                          <a:spcPts val="1200"/>
                        </a:spcAft>
                        <a:buNone/>
                      </a:pPr>
                      <a:r>
                        <a:rPr b="1" lang="en-US" sz="2200">
                          <a:solidFill>
                            <a:srgbClr val="980000"/>
                          </a:solidFill>
                        </a:rPr>
                        <a:t>0.654</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c>
                  <a:txBody>
                    <a:bodyPr/>
                    <a:lstStyle/>
                    <a:p>
                      <a:pPr indent="0" lvl="0" marL="0" rtl="0" algn="l">
                        <a:lnSpc>
                          <a:spcPct val="115000"/>
                        </a:lnSpc>
                        <a:spcBef>
                          <a:spcPts val="1200"/>
                        </a:spcBef>
                        <a:spcAft>
                          <a:spcPts val="1200"/>
                        </a:spcAft>
                        <a:buClr>
                          <a:schemeClr val="dk1"/>
                        </a:buClr>
                        <a:buSzPts val="1100"/>
                        <a:buFont typeface="Arial"/>
                        <a:buNone/>
                      </a:pPr>
                      <a:r>
                        <a:rPr b="1" lang="en-US" sz="2200">
                          <a:solidFill>
                            <a:srgbClr val="465739"/>
                          </a:solidFill>
                        </a:rPr>
                        <a:t>XGBoost - </a:t>
                      </a:r>
                      <a:r>
                        <a:rPr b="1" lang="en-US" sz="2200">
                          <a:solidFill>
                            <a:srgbClr val="980000"/>
                          </a:solidFill>
                        </a:rPr>
                        <a:t>B 勝出</a:t>
                      </a:r>
                      <a:endParaRPr b="1" sz="2200">
                        <a:solidFill>
                          <a:srgbClr val="980000"/>
                        </a:solidFill>
                      </a:endParaRPr>
                    </a:p>
                  </a:txBody>
                  <a:tcPr marT="91425" marB="91425" marR="91425" marL="91425">
                    <a:lnL cap="flat" cmpd="sng" w="19050">
                      <a:solidFill>
                        <a:srgbClr val="5F6F52"/>
                      </a:solidFill>
                      <a:prstDash val="lgDash"/>
                      <a:round/>
                      <a:headEnd len="sm" w="sm" type="none"/>
                      <a:tailEnd len="sm" w="sm" type="none"/>
                    </a:lnL>
                    <a:lnR cap="flat" cmpd="sng" w="19050">
                      <a:solidFill>
                        <a:srgbClr val="5F6F52"/>
                      </a:solidFill>
                      <a:prstDash val="lgDash"/>
                      <a:round/>
                      <a:headEnd len="sm" w="sm" type="none"/>
                      <a:tailEnd len="sm" w="sm" type="none"/>
                    </a:lnR>
                    <a:lnT cap="flat" cmpd="sng" w="19050">
                      <a:solidFill>
                        <a:srgbClr val="5F6F52"/>
                      </a:solidFill>
                      <a:prstDash val="lgDash"/>
                      <a:round/>
                      <a:headEnd len="sm" w="sm" type="none"/>
                      <a:tailEnd len="sm" w="sm" type="none"/>
                    </a:lnT>
                    <a:lnB cap="flat" cmpd="sng" w="19050">
                      <a:solidFill>
                        <a:srgbClr val="5F6F52"/>
                      </a:solidFill>
                      <a:prstDash val="lgDash"/>
                      <a:round/>
                      <a:headEnd len="sm" w="sm" type="none"/>
                      <a:tailEnd len="sm" w="sm" type="none"/>
                    </a:lnB>
                    <a:solidFill>
                      <a:srgbClr val="E4EBDF"/>
                    </a:solidFill>
                  </a:tcPr>
                </a:tc>
              </a:tr>
            </a:tbl>
          </a:graphicData>
        </a:graphic>
      </p:graphicFrame>
      <p:sp>
        <p:nvSpPr>
          <p:cNvPr id="423" name="Google Shape;423;g37b39b409ce_0_185"/>
          <p:cNvSpPr txBox="1"/>
          <p:nvPr/>
        </p:nvSpPr>
        <p:spPr>
          <a:xfrm>
            <a:off x="5401050" y="640080"/>
            <a:ext cx="7485900" cy="846600"/>
          </a:xfrm>
          <a:prstGeom prst="rect">
            <a:avLst/>
          </a:prstGeom>
          <a:noFill/>
          <a:ln>
            <a:noFill/>
          </a:ln>
        </p:spPr>
        <p:txBody>
          <a:bodyPr anchorCtr="0" anchor="t" bIns="0" lIns="0" spcFirstLastPara="1" rIns="0" wrap="square" tIns="0">
            <a:spAutoFit/>
          </a:bodyPr>
          <a:lstStyle/>
          <a:p>
            <a:pPr indent="0" lvl="0" marL="0" rtl="0" algn="l">
              <a:lnSpc>
                <a:spcPct val="127003"/>
              </a:lnSpc>
              <a:spcBef>
                <a:spcPts val="0"/>
              </a:spcBef>
              <a:spcAft>
                <a:spcPts val="0"/>
              </a:spcAft>
              <a:buClr>
                <a:schemeClr val="dk1"/>
              </a:buClr>
              <a:buFont typeface="Arial"/>
              <a:buNone/>
            </a:pPr>
            <a:r>
              <a:rPr b="1" lang="en-US" sz="5500">
                <a:solidFill>
                  <a:srgbClr val="465739"/>
                </a:solidFill>
              </a:rPr>
              <a:t>模型 / 策略各指標結果</a:t>
            </a:r>
            <a:endParaRPr sz="5500">
              <a:solidFill>
                <a:srgbClr val="465739"/>
              </a:solidFill>
            </a:endParaRPr>
          </a:p>
        </p:txBody>
      </p:sp>
      <p:sp>
        <p:nvSpPr>
          <p:cNvPr id="424" name="Google Shape;424;g37b39b409ce_0_185"/>
          <p:cNvSpPr/>
          <p:nvPr/>
        </p:nvSpPr>
        <p:spPr>
          <a:xfrm>
            <a:off x="13932750" y="7218875"/>
            <a:ext cx="3275700" cy="1608600"/>
          </a:xfrm>
          <a:prstGeom prst="roundRect">
            <a:avLst>
              <a:gd fmla="val 16667" name="adj"/>
            </a:avLst>
          </a:prstGeom>
          <a:solidFill>
            <a:srgbClr val="E4EBDF"/>
          </a:solidFill>
          <a:ln cap="flat" cmpd="sng" w="28575">
            <a:solidFill>
              <a:srgbClr val="465739"/>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500">
                <a:solidFill>
                  <a:srgbClr val="465739"/>
                </a:solidFill>
                <a:latin typeface="Calibri"/>
                <a:ea typeface="Calibri"/>
                <a:cs typeface="Calibri"/>
                <a:sym typeface="Calibri"/>
              </a:rPr>
              <a:t>Ｂ策略 </a:t>
            </a:r>
            <a:endParaRPr b="1" sz="4500">
              <a:solidFill>
                <a:srgbClr val="465739"/>
              </a:solidFill>
              <a:latin typeface="Calibri"/>
              <a:ea typeface="Calibri"/>
              <a:cs typeface="Calibri"/>
              <a:sym typeface="Calibri"/>
            </a:endParaRPr>
          </a:p>
          <a:p>
            <a:pPr indent="0" lvl="0" marL="0" rtl="0" algn="ctr">
              <a:spcBef>
                <a:spcPts val="0"/>
              </a:spcBef>
              <a:spcAft>
                <a:spcPts val="0"/>
              </a:spcAft>
              <a:buNone/>
            </a:pPr>
            <a:r>
              <a:rPr b="1" lang="en-US" sz="4500">
                <a:solidFill>
                  <a:srgbClr val="465739"/>
                </a:solidFill>
                <a:latin typeface="Calibri"/>
                <a:ea typeface="Calibri"/>
                <a:cs typeface="Calibri"/>
                <a:sym typeface="Calibri"/>
              </a:rPr>
              <a:t>去除缺失值</a:t>
            </a:r>
            <a:endParaRPr b="1" sz="4500">
              <a:solidFill>
                <a:srgbClr val="465739"/>
              </a:solidFill>
              <a:latin typeface="Calibri"/>
              <a:ea typeface="Calibri"/>
              <a:cs typeface="Calibri"/>
              <a:sym typeface="Calibri"/>
            </a:endParaRPr>
          </a:p>
        </p:txBody>
      </p:sp>
      <p:sp>
        <p:nvSpPr>
          <p:cNvPr id="425" name="Google Shape;425;g37b39b409ce_0_185"/>
          <p:cNvSpPr/>
          <p:nvPr/>
        </p:nvSpPr>
        <p:spPr>
          <a:xfrm>
            <a:off x="14795575" y="3894700"/>
            <a:ext cx="2984400" cy="1608600"/>
          </a:xfrm>
          <a:prstGeom prst="roundRect">
            <a:avLst>
              <a:gd fmla="val 16667" name="adj"/>
            </a:avLst>
          </a:prstGeom>
          <a:solidFill>
            <a:srgbClr val="E4EBDF"/>
          </a:solidFill>
          <a:ln cap="flat" cmpd="sng" w="28575">
            <a:solidFill>
              <a:srgbClr val="465739"/>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500">
                <a:solidFill>
                  <a:srgbClr val="465739"/>
                </a:solidFill>
                <a:latin typeface="Calibri"/>
                <a:ea typeface="Calibri"/>
                <a:cs typeface="Calibri"/>
                <a:sym typeface="Calibri"/>
              </a:rPr>
              <a:t>XGBoost</a:t>
            </a:r>
            <a:endParaRPr b="1" sz="4500">
              <a:solidFill>
                <a:srgbClr val="465739"/>
              </a:solidFill>
              <a:latin typeface="Calibri"/>
              <a:ea typeface="Calibri"/>
              <a:cs typeface="Calibri"/>
              <a:sym typeface="Calibri"/>
            </a:endParaRPr>
          </a:p>
        </p:txBody>
      </p:sp>
      <p:pic>
        <p:nvPicPr>
          <p:cNvPr id="426" name="Google Shape;426;g37b39b409ce_0_185" title="crown.png"/>
          <p:cNvPicPr preferRelativeResize="0"/>
          <p:nvPr/>
        </p:nvPicPr>
        <p:blipFill>
          <a:blip r:embed="rId3">
            <a:alphaModFix/>
          </a:blip>
          <a:stretch>
            <a:fillRect/>
          </a:stretch>
        </p:blipFill>
        <p:spPr>
          <a:xfrm>
            <a:off x="14266350" y="2858550"/>
            <a:ext cx="1608600" cy="1608600"/>
          </a:xfrm>
          <a:prstGeom prst="rect">
            <a:avLst/>
          </a:prstGeom>
          <a:noFill/>
          <a:ln>
            <a:noFill/>
          </a:ln>
        </p:spPr>
      </p:pic>
      <p:pic>
        <p:nvPicPr>
          <p:cNvPr id="427" name="Google Shape;427;g37b39b409ce_0_185" title="crown.png"/>
          <p:cNvPicPr preferRelativeResize="0"/>
          <p:nvPr/>
        </p:nvPicPr>
        <p:blipFill>
          <a:blip r:embed="rId3">
            <a:alphaModFix/>
          </a:blip>
          <a:stretch>
            <a:fillRect/>
          </a:stretch>
        </p:blipFill>
        <p:spPr>
          <a:xfrm>
            <a:off x="16171375" y="6030875"/>
            <a:ext cx="1608600" cy="160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1000"/>
                                        <p:tgtEl>
                                          <p:spTgt spid="426"/>
                                        </p:tgtEl>
                                        <p:attrNameLst>
                                          <p:attrName>ppt_w</p:attrName>
                                        </p:attrNameLst>
                                      </p:cBhvr>
                                      <p:tavLst>
                                        <p:tav fmla="" tm="0">
                                          <p:val>
                                            <p:strVal val="0"/>
                                          </p:val>
                                        </p:tav>
                                        <p:tav fmla="" tm="100000">
                                          <p:val>
                                            <p:strVal val="#ppt_w"/>
                                          </p:val>
                                        </p:tav>
                                      </p:tavLst>
                                    </p:anim>
                                    <p:anim calcmode="lin" valueType="num">
                                      <p:cBhvr additive="base">
                                        <p:cTn dur="1000"/>
                                        <p:tgtEl>
                                          <p:spTgt spid="4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1000"/>
                                        <p:tgtEl>
                                          <p:spTgt spid="427"/>
                                        </p:tgtEl>
                                        <p:attrNameLst>
                                          <p:attrName>ppt_w</p:attrName>
                                        </p:attrNameLst>
                                      </p:cBhvr>
                                      <p:tavLst>
                                        <p:tav fmla="" tm="0">
                                          <p:val>
                                            <p:strVal val="0"/>
                                          </p:val>
                                        </p:tav>
                                        <p:tav fmla="" tm="100000">
                                          <p:val>
                                            <p:strVal val="#ppt_w"/>
                                          </p:val>
                                        </p:tav>
                                      </p:tavLst>
                                    </p:anim>
                                    <p:anim calcmode="lin" valueType="num">
                                      <p:cBhvr additive="base">
                                        <p:cTn dur="1000"/>
                                        <p:tgtEl>
                                          <p:spTgt spid="4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grpSp>
        <p:nvGrpSpPr>
          <p:cNvPr id="432" name="Google Shape;432;g375687865f9_0_5"/>
          <p:cNvGrpSpPr/>
          <p:nvPr/>
        </p:nvGrpSpPr>
        <p:grpSpPr>
          <a:xfrm>
            <a:off x="6994514" y="-1446054"/>
            <a:ext cx="16093684" cy="15656479"/>
            <a:chOff x="601454" y="-13186"/>
            <a:chExt cx="835497" cy="812800"/>
          </a:xfrm>
        </p:grpSpPr>
        <p:sp>
          <p:nvSpPr>
            <p:cNvPr id="433" name="Google Shape;433;g375687865f9_0_5"/>
            <p:cNvSpPr/>
            <p:nvPr/>
          </p:nvSpPr>
          <p:spPr>
            <a:xfrm>
              <a:off x="624151" y="-13186"/>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75687865f9_0_5"/>
            <p:cNvSpPr txBox="1"/>
            <p:nvPr/>
          </p:nvSpPr>
          <p:spPr>
            <a:xfrm>
              <a:off x="601454" y="23588"/>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5" name="Google Shape;435;g375687865f9_0_5"/>
          <p:cNvSpPr txBox="1"/>
          <p:nvPr/>
        </p:nvSpPr>
        <p:spPr>
          <a:xfrm>
            <a:off x="3918451" y="575900"/>
            <a:ext cx="10451100" cy="1262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8200" u="none" cap="none" strike="noStrike">
                <a:solidFill>
                  <a:srgbClr val="465739"/>
                </a:solidFill>
                <a:latin typeface="Arial"/>
                <a:ea typeface="Arial"/>
                <a:cs typeface="Arial"/>
                <a:sym typeface="Arial"/>
              </a:rPr>
              <a:t> </a:t>
            </a:r>
            <a:endParaRPr b="1" sz="5500">
              <a:solidFill>
                <a:srgbClr val="465739"/>
              </a:solidFill>
            </a:endParaRPr>
          </a:p>
        </p:txBody>
      </p:sp>
      <p:pic>
        <p:nvPicPr>
          <p:cNvPr id="436" name="Google Shape;436;g375687865f9_0_5" title="圖表"/>
          <p:cNvPicPr preferRelativeResize="0"/>
          <p:nvPr/>
        </p:nvPicPr>
        <p:blipFill>
          <a:blip r:embed="rId3">
            <a:alphaModFix/>
          </a:blip>
          <a:stretch>
            <a:fillRect/>
          </a:stretch>
        </p:blipFill>
        <p:spPr>
          <a:xfrm>
            <a:off x="738674" y="2811000"/>
            <a:ext cx="10716600" cy="6413400"/>
          </a:xfrm>
          <a:prstGeom prst="roundRect">
            <a:avLst>
              <a:gd fmla="val 16667" name="adj"/>
            </a:avLst>
          </a:prstGeom>
          <a:noFill/>
          <a:ln cap="flat" cmpd="sng" w="28575">
            <a:solidFill>
              <a:srgbClr val="465739"/>
            </a:solidFill>
            <a:prstDash val="solid"/>
            <a:round/>
            <a:headEnd len="sm" w="sm" type="none"/>
            <a:tailEnd len="sm" w="sm" type="none"/>
          </a:ln>
        </p:spPr>
      </p:pic>
      <p:sp>
        <p:nvSpPr>
          <p:cNvPr id="437" name="Google Shape;437;g375687865f9_0_5"/>
          <p:cNvSpPr txBox="1"/>
          <p:nvPr/>
        </p:nvSpPr>
        <p:spPr>
          <a:xfrm>
            <a:off x="12097700" y="2223450"/>
            <a:ext cx="6190200" cy="7249800"/>
          </a:xfrm>
          <a:prstGeom prst="rect">
            <a:avLst/>
          </a:prstGeom>
          <a:noFill/>
          <a:ln>
            <a:noFill/>
          </a:ln>
        </p:spPr>
        <p:txBody>
          <a:bodyPr anchorCtr="0" anchor="t" bIns="91425" lIns="91425" spcFirstLastPara="1" rIns="91425" wrap="square" tIns="91425">
            <a:spAutoFit/>
          </a:bodyPr>
          <a:lstStyle/>
          <a:p>
            <a:pPr indent="-406400" lvl="0" marL="457200" rtl="0" algn="l">
              <a:lnSpc>
                <a:spcPct val="100000"/>
              </a:lnSpc>
              <a:spcBef>
                <a:spcPts val="1800"/>
              </a:spcBef>
              <a:spcAft>
                <a:spcPts val="0"/>
              </a:spcAft>
              <a:buClr>
                <a:srgbClr val="465739"/>
              </a:buClr>
              <a:buSzPts val="2800"/>
              <a:buChar char="❖"/>
            </a:pPr>
            <a:r>
              <a:rPr b="1" lang="en-US" sz="2800">
                <a:solidFill>
                  <a:srgbClr val="465739"/>
                </a:solidFill>
              </a:rPr>
              <a:t>富含苯環結構的植物精油</a:t>
            </a:r>
            <a:endParaRPr sz="2800">
              <a:solidFill>
                <a:srgbClr val="465739"/>
              </a:solidFill>
            </a:endParaRPr>
          </a:p>
          <a:p>
            <a:pPr indent="-368300" lvl="0" marL="457200" rtl="0" algn="l">
              <a:lnSpc>
                <a:spcPct val="100000"/>
              </a:lnSpc>
              <a:spcBef>
                <a:spcPts val="1800"/>
              </a:spcBef>
              <a:spcAft>
                <a:spcPts val="0"/>
              </a:spcAft>
              <a:buClr>
                <a:srgbClr val="465739"/>
              </a:buClr>
              <a:buSzPts val="2200"/>
              <a:buChar char="❖"/>
            </a:pPr>
            <a:r>
              <a:rPr lang="en-US" sz="2200">
                <a:solidFill>
                  <a:srgbClr val="465739"/>
                </a:solidFill>
              </a:rPr>
              <a:t>肉桂（Cinnamon Oil）</a:t>
            </a:r>
            <a:endParaRPr sz="2200">
              <a:solidFill>
                <a:srgbClr val="465739"/>
              </a:solidFill>
            </a:endParaRPr>
          </a:p>
          <a:p>
            <a:pPr indent="-406400" lvl="0" marL="457200" rtl="0" algn="l">
              <a:lnSpc>
                <a:spcPct val="100000"/>
              </a:lnSpc>
              <a:spcBef>
                <a:spcPts val="1800"/>
              </a:spcBef>
              <a:spcAft>
                <a:spcPts val="0"/>
              </a:spcAft>
              <a:buClr>
                <a:srgbClr val="465739"/>
              </a:buClr>
              <a:buSzPts val="2800"/>
              <a:buChar char="❖"/>
            </a:pPr>
            <a:r>
              <a:rPr lang="en-US" sz="2200">
                <a:solidFill>
                  <a:srgbClr val="465739"/>
                </a:solidFill>
              </a:rPr>
              <a:t>檀香（Sandalwood Oil）</a:t>
            </a:r>
            <a:r>
              <a:rPr lang="en-US" sz="2800">
                <a:solidFill>
                  <a:srgbClr val="465739"/>
                </a:solidFill>
              </a:rPr>
              <a:t> </a:t>
            </a:r>
            <a:endParaRPr sz="2800">
              <a:solidFill>
                <a:srgbClr val="465739"/>
              </a:solidFill>
            </a:endParaRPr>
          </a:p>
          <a:p>
            <a:pPr indent="-406400" lvl="0" marL="457200" rtl="0" algn="l">
              <a:lnSpc>
                <a:spcPct val="100000"/>
              </a:lnSpc>
              <a:spcBef>
                <a:spcPts val="1800"/>
              </a:spcBef>
              <a:spcAft>
                <a:spcPts val="0"/>
              </a:spcAft>
              <a:buClr>
                <a:srgbClr val="465739"/>
              </a:buClr>
              <a:buSzPts val="2800"/>
              <a:buChar char="❖"/>
            </a:pPr>
            <a:r>
              <a:rPr b="1" lang="en-US" sz="2800">
                <a:solidFill>
                  <a:srgbClr val="465739"/>
                </a:solidFill>
              </a:rPr>
              <a:t>高含量樹脂或樹膠成分的精油</a:t>
            </a:r>
            <a:endParaRPr b="1" sz="2800">
              <a:solidFill>
                <a:srgbClr val="465739"/>
              </a:solidFill>
            </a:endParaRPr>
          </a:p>
          <a:p>
            <a:pPr indent="-368300" lvl="0" marL="457200" rtl="0" algn="l">
              <a:lnSpc>
                <a:spcPct val="100000"/>
              </a:lnSpc>
              <a:spcBef>
                <a:spcPts val="1800"/>
              </a:spcBef>
              <a:spcAft>
                <a:spcPts val="0"/>
              </a:spcAft>
              <a:buClr>
                <a:srgbClr val="465739"/>
              </a:buClr>
              <a:buSzPts val="2200"/>
              <a:buChar char="❖"/>
            </a:pPr>
            <a:r>
              <a:rPr lang="en-US" sz="2200">
                <a:solidFill>
                  <a:srgbClr val="465739"/>
                </a:solidFill>
              </a:rPr>
              <a:t>沒藥（Myrrh）</a:t>
            </a:r>
            <a:endParaRPr sz="2200">
              <a:solidFill>
                <a:srgbClr val="465739"/>
              </a:solidFill>
            </a:endParaRPr>
          </a:p>
          <a:p>
            <a:pPr indent="-368300" lvl="0" marL="457200" rtl="0" algn="l">
              <a:lnSpc>
                <a:spcPct val="100000"/>
              </a:lnSpc>
              <a:spcBef>
                <a:spcPts val="1800"/>
              </a:spcBef>
              <a:spcAft>
                <a:spcPts val="0"/>
              </a:spcAft>
              <a:buClr>
                <a:srgbClr val="465739"/>
              </a:buClr>
              <a:buSzPts val="2200"/>
              <a:buChar char="❖"/>
            </a:pPr>
            <a:r>
              <a:rPr lang="en-US" sz="2200">
                <a:solidFill>
                  <a:srgbClr val="465739"/>
                </a:solidFill>
              </a:rPr>
              <a:t>松脂 / 松針（Pine Resin / Pine Needle Oil）</a:t>
            </a:r>
            <a:endParaRPr sz="2200">
              <a:solidFill>
                <a:srgbClr val="465739"/>
              </a:solidFill>
            </a:endParaRPr>
          </a:p>
          <a:p>
            <a:pPr indent="-406400" lvl="0" marL="457200" rtl="0" algn="l">
              <a:lnSpc>
                <a:spcPct val="100000"/>
              </a:lnSpc>
              <a:spcBef>
                <a:spcPts val="1800"/>
              </a:spcBef>
              <a:spcAft>
                <a:spcPts val="0"/>
              </a:spcAft>
              <a:buClr>
                <a:srgbClr val="465739"/>
              </a:buClr>
              <a:buSzPts val="2800"/>
              <a:buChar char="❖"/>
            </a:pPr>
            <a:r>
              <a:rPr b="1" lang="en-US" sz="2800">
                <a:solidFill>
                  <a:srgbClr val="465739"/>
                </a:solidFill>
              </a:rPr>
              <a:t>深色、黏稠的基調精油</a:t>
            </a:r>
            <a:endParaRPr sz="2800">
              <a:solidFill>
                <a:srgbClr val="465739"/>
              </a:solidFill>
            </a:endParaRPr>
          </a:p>
          <a:p>
            <a:pPr indent="-368300" lvl="0" marL="457200" rtl="0" algn="l">
              <a:lnSpc>
                <a:spcPct val="100000"/>
              </a:lnSpc>
              <a:spcBef>
                <a:spcPts val="1800"/>
              </a:spcBef>
              <a:spcAft>
                <a:spcPts val="0"/>
              </a:spcAft>
              <a:buClr>
                <a:srgbClr val="465739"/>
              </a:buClr>
              <a:buSzPts val="2200"/>
              <a:buChar char="❖"/>
            </a:pPr>
            <a:r>
              <a:rPr lang="en-US" sz="2200">
                <a:solidFill>
                  <a:srgbClr val="465739"/>
                </a:solidFill>
              </a:rPr>
              <a:t>廣藿香（Patchouli）</a:t>
            </a:r>
            <a:endParaRPr sz="2200">
              <a:solidFill>
                <a:srgbClr val="465739"/>
              </a:solidFill>
            </a:endParaRPr>
          </a:p>
          <a:p>
            <a:pPr indent="-368300" lvl="0" marL="457200" rtl="0" algn="l">
              <a:lnSpc>
                <a:spcPct val="100000"/>
              </a:lnSpc>
              <a:spcBef>
                <a:spcPts val="1800"/>
              </a:spcBef>
              <a:spcAft>
                <a:spcPts val="0"/>
              </a:spcAft>
              <a:buClr>
                <a:srgbClr val="465739"/>
              </a:buClr>
              <a:buSzPts val="2200"/>
              <a:buChar char="❖"/>
            </a:pPr>
            <a:r>
              <a:rPr lang="en-US" sz="2200">
                <a:solidFill>
                  <a:srgbClr val="465739"/>
                </a:solidFill>
              </a:rPr>
              <a:t>岩蘭草（Vetiver）</a:t>
            </a:r>
            <a:endParaRPr sz="2200">
              <a:solidFill>
                <a:srgbClr val="465739"/>
              </a:solidFill>
            </a:endParaRPr>
          </a:p>
          <a:p>
            <a:pPr indent="-406400" lvl="0" marL="457200" rtl="0" algn="l">
              <a:lnSpc>
                <a:spcPct val="100000"/>
              </a:lnSpc>
              <a:spcBef>
                <a:spcPts val="1800"/>
              </a:spcBef>
              <a:spcAft>
                <a:spcPts val="0"/>
              </a:spcAft>
              <a:buClr>
                <a:srgbClr val="465739"/>
              </a:buClr>
              <a:buSzPts val="2800"/>
              <a:buChar char="❖"/>
            </a:pPr>
            <a:r>
              <a:rPr b="1" lang="en-US" sz="2800">
                <a:solidFill>
                  <a:srgbClr val="465739"/>
                </a:solidFill>
              </a:rPr>
              <a:t>萜烯類含量高的柑橘精油</a:t>
            </a:r>
            <a:endParaRPr sz="2800">
              <a:solidFill>
                <a:srgbClr val="465739"/>
              </a:solidFill>
            </a:endParaRPr>
          </a:p>
          <a:p>
            <a:pPr indent="-368300" lvl="0" marL="457200" rtl="0" algn="l">
              <a:lnSpc>
                <a:spcPct val="100000"/>
              </a:lnSpc>
              <a:spcBef>
                <a:spcPts val="1800"/>
              </a:spcBef>
              <a:spcAft>
                <a:spcPts val="0"/>
              </a:spcAft>
              <a:buClr>
                <a:srgbClr val="465739"/>
              </a:buClr>
              <a:buSzPts val="2200"/>
              <a:buChar char="❖"/>
            </a:pPr>
            <a:r>
              <a:rPr lang="en-US" sz="2200">
                <a:solidFill>
                  <a:srgbClr val="465739"/>
                </a:solidFill>
              </a:rPr>
              <a:t>檸檬（Lemon）</a:t>
            </a:r>
            <a:endParaRPr sz="2200">
              <a:solidFill>
                <a:srgbClr val="465739"/>
              </a:solidFill>
            </a:endParaRPr>
          </a:p>
          <a:p>
            <a:pPr indent="-368300" lvl="0" marL="457200" rtl="0" algn="l">
              <a:lnSpc>
                <a:spcPct val="100000"/>
              </a:lnSpc>
              <a:spcBef>
                <a:spcPts val="1800"/>
              </a:spcBef>
              <a:spcAft>
                <a:spcPts val="0"/>
              </a:spcAft>
              <a:buClr>
                <a:srgbClr val="465739"/>
              </a:buClr>
              <a:buSzPts val="2200"/>
              <a:buChar char="❖"/>
            </a:pPr>
            <a:r>
              <a:rPr lang="en-US" sz="2200">
                <a:solidFill>
                  <a:srgbClr val="465739"/>
                </a:solidFill>
              </a:rPr>
              <a:t>葡萄柚（Grapefruit）</a:t>
            </a:r>
            <a:endParaRPr sz="2200">
              <a:solidFill>
                <a:srgbClr val="465739"/>
              </a:solidFill>
            </a:endParaRPr>
          </a:p>
        </p:txBody>
      </p:sp>
      <p:sp>
        <p:nvSpPr>
          <p:cNvPr id="438" name="Google Shape;438;g375687865f9_0_5"/>
          <p:cNvSpPr txBox="1"/>
          <p:nvPr/>
        </p:nvSpPr>
        <p:spPr>
          <a:xfrm>
            <a:off x="3785700" y="640080"/>
            <a:ext cx="10716600" cy="846600"/>
          </a:xfrm>
          <a:prstGeom prst="rect">
            <a:avLst/>
          </a:prstGeom>
          <a:noFill/>
          <a:ln>
            <a:noFill/>
          </a:ln>
        </p:spPr>
        <p:txBody>
          <a:bodyPr anchorCtr="0" anchor="t" bIns="0" lIns="0" spcFirstLastPara="1" rIns="0" wrap="square" tIns="0">
            <a:spAutoFit/>
          </a:bodyPr>
          <a:lstStyle/>
          <a:p>
            <a:pPr indent="0" lvl="0" marL="0" rtl="0" algn="l">
              <a:lnSpc>
                <a:spcPct val="140000"/>
              </a:lnSpc>
              <a:spcBef>
                <a:spcPts val="0"/>
              </a:spcBef>
              <a:spcAft>
                <a:spcPts val="0"/>
              </a:spcAft>
              <a:buClr>
                <a:schemeClr val="dk1"/>
              </a:buClr>
              <a:buFont typeface="Arial"/>
              <a:buNone/>
            </a:pPr>
            <a:r>
              <a:rPr b="1" lang="en-US" sz="5500">
                <a:solidFill>
                  <a:srgbClr val="465739"/>
                </a:solidFill>
              </a:rPr>
              <a:t>模型產出結果：高風險CAS清單</a:t>
            </a:r>
            <a:endParaRPr sz="5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grpSp>
        <p:nvGrpSpPr>
          <p:cNvPr id="443" name="Google Shape;443;p11"/>
          <p:cNvGrpSpPr/>
          <p:nvPr/>
        </p:nvGrpSpPr>
        <p:grpSpPr>
          <a:xfrm>
            <a:off x="-514350" y="-695176"/>
            <a:ext cx="7554533" cy="11915438"/>
            <a:chOff x="0" y="-47625"/>
            <a:chExt cx="1989671" cy="3138222"/>
          </a:xfrm>
        </p:grpSpPr>
        <p:sp>
          <p:nvSpPr>
            <p:cNvPr id="444" name="Google Shape;444;p11"/>
            <p:cNvSpPr/>
            <p:nvPr/>
          </p:nvSpPr>
          <p:spPr>
            <a:xfrm>
              <a:off x="0" y="0"/>
              <a:ext cx="1989671" cy="3090597"/>
            </a:xfrm>
            <a:custGeom>
              <a:rect b="b" l="l" r="r" t="t"/>
              <a:pathLst>
                <a:path extrusionOk="0" h="3090597" w="1989671">
                  <a:moveTo>
                    <a:pt x="0" y="0"/>
                  </a:moveTo>
                  <a:lnTo>
                    <a:pt x="1989671" y="0"/>
                  </a:lnTo>
                  <a:lnTo>
                    <a:pt x="1989671" y="3090597"/>
                  </a:lnTo>
                  <a:lnTo>
                    <a:pt x="0" y="3090597"/>
                  </a:lnTo>
                  <a:close/>
                </a:path>
              </a:pathLst>
            </a:custGeom>
            <a:solidFill>
              <a:srgbClr val="EAEBE9"/>
            </a:solidFill>
            <a:ln>
              <a:noFill/>
            </a:ln>
          </p:spPr>
        </p:sp>
        <p:sp>
          <p:nvSpPr>
            <p:cNvPr id="445" name="Google Shape;445;p11"/>
            <p:cNvSpPr txBox="1"/>
            <p:nvPr/>
          </p:nvSpPr>
          <p:spPr>
            <a:xfrm>
              <a:off x="0" y="-47625"/>
              <a:ext cx="1989671" cy="3138222"/>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6" name="Google Shape;446;p11"/>
          <p:cNvGrpSpPr/>
          <p:nvPr/>
        </p:nvGrpSpPr>
        <p:grpSpPr>
          <a:xfrm>
            <a:off x="17022970" y="792370"/>
            <a:ext cx="472661" cy="472661"/>
            <a:chOff x="0" y="0"/>
            <a:chExt cx="812800" cy="812800"/>
          </a:xfrm>
        </p:grpSpPr>
        <p:sp>
          <p:nvSpPr>
            <p:cNvPr id="447" name="Google Shape;44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9" name="Google Shape;449;p11"/>
          <p:cNvGrpSpPr/>
          <p:nvPr/>
        </p:nvGrpSpPr>
        <p:grpSpPr>
          <a:xfrm>
            <a:off x="15479920" y="8206974"/>
            <a:ext cx="3086100" cy="3266926"/>
            <a:chOff x="0" y="-47625"/>
            <a:chExt cx="812800" cy="860425"/>
          </a:xfrm>
        </p:grpSpPr>
        <p:sp>
          <p:nvSpPr>
            <p:cNvPr id="450" name="Google Shape;450;p11"/>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451" name="Google Shape;451;p1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2" name="Google Shape;452;p11"/>
          <p:cNvSpPr txBox="1"/>
          <p:nvPr/>
        </p:nvSpPr>
        <p:spPr>
          <a:xfrm>
            <a:off x="2218050" y="2911850"/>
            <a:ext cx="13851900" cy="5886000"/>
          </a:xfrm>
          <a:prstGeom prst="rect">
            <a:avLst/>
          </a:prstGeom>
          <a:noFill/>
          <a:ln>
            <a:noFill/>
          </a:ln>
        </p:spPr>
        <p:txBody>
          <a:bodyPr anchorCtr="0" anchor="t" bIns="0" lIns="0" spcFirstLastPara="1" rIns="0" wrap="square" tIns="0">
            <a:spAutoFit/>
          </a:bodyPr>
          <a:lstStyle/>
          <a:p>
            <a:pPr indent="-425450" lvl="0" marL="457200" marR="0" rtl="0" algn="l">
              <a:lnSpc>
                <a:spcPct val="140000"/>
              </a:lnSpc>
              <a:spcBef>
                <a:spcPts val="0"/>
              </a:spcBef>
              <a:spcAft>
                <a:spcPts val="0"/>
              </a:spcAft>
              <a:buClr>
                <a:srgbClr val="465739"/>
              </a:buClr>
              <a:buSzPts val="3100"/>
              <a:buFont typeface="Poppins"/>
              <a:buAutoNum type="arabicPeriod"/>
            </a:pPr>
            <a:r>
              <a:rPr lang="en-US" sz="3100">
                <a:solidFill>
                  <a:srgbClr val="465739"/>
                </a:solidFill>
                <a:latin typeface="Poppins"/>
                <a:ea typeface="Poppins"/>
                <a:cs typeface="Poppins"/>
                <a:sym typeface="Poppins"/>
              </a:rPr>
              <a:t>產品開發前評估、物質替代（safer alternatives）篩選、REACH/TSCA/地方</a:t>
            </a:r>
            <a:r>
              <a:rPr b="1" lang="en-US" sz="3100">
                <a:solidFill>
                  <a:srgbClr val="465739"/>
                </a:solidFill>
                <a:latin typeface="Poppins"/>
                <a:ea typeface="Poppins"/>
                <a:cs typeface="Poppins"/>
                <a:sym typeface="Poppins"/>
              </a:rPr>
              <a:t>環保規範合規風險初篩</a:t>
            </a:r>
            <a:r>
              <a:rPr lang="en-US" sz="3100">
                <a:solidFill>
                  <a:srgbClr val="465739"/>
                </a:solidFill>
                <a:latin typeface="Poppins"/>
                <a:ea typeface="Poppins"/>
                <a:cs typeface="Poppins"/>
                <a:sym typeface="Poppins"/>
              </a:rPr>
              <a:t>。</a:t>
            </a:r>
            <a:endParaRPr sz="3100">
              <a:solidFill>
                <a:srgbClr val="465739"/>
              </a:solidFill>
              <a:latin typeface="Poppins"/>
              <a:ea typeface="Poppins"/>
              <a:cs typeface="Poppins"/>
              <a:sym typeface="Poppins"/>
            </a:endParaRPr>
          </a:p>
          <a:p>
            <a:pPr indent="0" lvl="0" marL="1371600" marR="0" rtl="0" algn="l">
              <a:lnSpc>
                <a:spcPct val="140000"/>
              </a:lnSpc>
              <a:spcBef>
                <a:spcPts val="0"/>
              </a:spcBef>
              <a:spcAft>
                <a:spcPts val="0"/>
              </a:spcAft>
              <a:buNone/>
            </a:pPr>
            <a:r>
              <a:t/>
            </a:r>
            <a:endParaRPr sz="3100">
              <a:solidFill>
                <a:srgbClr val="465739"/>
              </a:solidFill>
              <a:latin typeface="Poppins"/>
              <a:ea typeface="Poppins"/>
              <a:cs typeface="Poppins"/>
              <a:sym typeface="Poppins"/>
            </a:endParaRPr>
          </a:p>
          <a:p>
            <a:pPr indent="-425450" lvl="0" marL="457200" marR="0" rtl="0" algn="l">
              <a:lnSpc>
                <a:spcPct val="140000"/>
              </a:lnSpc>
              <a:spcBef>
                <a:spcPts val="0"/>
              </a:spcBef>
              <a:spcAft>
                <a:spcPts val="0"/>
              </a:spcAft>
              <a:buClr>
                <a:srgbClr val="465739"/>
              </a:buClr>
              <a:buSzPts val="3100"/>
              <a:buFont typeface="Poppins"/>
              <a:buAutoNum type="arabicPeriod"/>
            </a:pPr>
            <a:r>
              <a:rPr lang="en-US" sz="3100">
                <a:solidFill>
                  <a:srgbClr val="465739"/>
                </a:solidFill>
                <a:latin typeface="Poppins"/>
                <a:ea typeface="Poppins"/>
                <a:cs typeface="Poppins"/>
                <a:sym typeface="Poppins"/>
              </a:rPr>
              <a:t>未來希望能將</a:t>
            </a:r>
            <a:r>
              <a:rPr b="1" lang="en-US" sz="3100">
                <a:solidFill>
                  <a:srgbClr val="465739"/>
                </a:solidFill>
                <a:latin typeface="Poppins"/>
                <a:ea typeface="Poppins"/>
                <a:cs typeface="Poppins"/>
                <a:sym typeface="Poppins"/>
              </a:rPr>
              <a:t>資料庫擴充，衍生出能在對寵物友善安全的前提下，以AI的智慧，生成客製化對寵物有安全保障的香味</a:t>
            </a:r>
            <a:r>
              <a:rPr lang="en-US" sz="3100">
                <a:solidFill>
                  <a:srgbClr val="465739"/>
                </a:solidFill>
                <a:latin typeface="Poppins"/>
                <a:ea typeface="Poppins"/>
                <a:cs typeface="Poppins"/>
                <a:sym typeface="Poppins"/>
              </a:rPr>
              <a:t>。</a:t>
            </a:r>
            <a:endParaRPr sz="3100">
              <a:solidFill>
                <a:srgbClr val="465739"/>
              </a:solidFill>
              <a:latin typeface="Poppins"/>
              <a:ea typeface="Poppins"/>
              <a:cs typeface="Poppins"/>
              <a:sym typeface="Poppins"/>
            </a:endParaRPr>
          </a:p>
          <a:p>
            <a:pPr indent="0" lvl="0" marL="1371600" marR="0" rtl="0" algn="l">
              <a:lnSpc>
                <a:spcPct val="140000"/>
              </a:lnSpc>
              <a:spcBef>
                <a:spcPts val="0"/>
              </a:spcBef>
              <a:spcAft>
                <a:spcPts val="0"/>
              </a:spcAft>
              <a:buNone/>
            </a:pPr>
            <a:r>
              <a:t/>
            </a:r>
            <a:endParaRPr sz="3100">
              <a:solidFill>
                <a:srgbClr val="465739"/>
              </a:solidFill>
              <a:latin typeface="Poppins"/>
              <a:ea typeface="Poppins"/>
              <a:cs typeface="Poppins"/>
              <a:sym typeface="Poppins"/>
            </a:endParaRPr>
          </a:p>
          <a:p>
            <a:pPr indent="-425450" lvl="0" marL="457200" marR="0" rtl="0" algn="l">
              <a:lnSpc>
                <a:spcPct val="140000"/>
              </a:lnSpc>
              <a:spcBef>
                <a:spcPts val="0"/>
              </a:spcBef>
              <a:spcAft>
                <a:spcPts val="0"/>
              </a:spcAft>
              <a:buClr>
                <a:srgbClr val="465739"/>
              </a:buClr>
              <a:buSzPts val="3100"/>
              <a:buFont typeface="Poppins"/>
              <a:buAutoNum type="arabicPeriod"/>
            </a:pPr>
            <a:r>
              <a:rPr lang="en-US" sz="3100">
                <a:solidFill>
                  <a:srgbClr val="465739"/>
                </a:solidFill>
                <a:latin typeface="Poppins"/>
                <a:ea typeface="Poppins"/>
                <a:cs typeface="Poppins"/>
                <a:sym typeface="Poppins"/>
              </a:rPr>
              <a:t>透過</a:t>
            </a:r>
            <a:r>
              <a:rPr b="1" lang="en-US" sz="3100">
                <a:solidFill>
                  <a:srgbClr val="465739"/>
                </a:solidFill>
                <a:latin typeface="Poppins"/>
                <a:ea typeface="Poppins"/>
                <a:cs typeface="Poppins"/>
                <a:sym typeface="Poppins"/>
              </a:rPr>
              <a:t>對化學物的毒性風險預測，將產品和安全評估結合起來</a:t>
            </a:r>
            <a:r>
              <a:rPr lang="en-US" sz="3100">
                <a:solidFill>
                  <a:srgbClr val="465739"/>
                </a:solidFill>
                <a:latin typeface="Poppins"/>
                <a:ea typeface="Poppins"/>
                <a:cs typeface="Poppins"/>
                <a:sym typeface="Poppins"/>
              </a:rPr>
              <a:t>，</a:t>
            </a:r>
            <a:r>
              <a:rPr b="1" lang="en-US" sz="3100">
                <a:solidFill>
                  <a:srgbClr val="465739"/>
                </a:solidFill>
                <a:latin typeface="Poppins"/>
                <a:ea typeface="Poppins"/>
                <a:cs typeface="Poppins"/>
                <a:sym typeface="Poppins"/>
              </a:rPr>
              <a:t>建立「香氛蠟燭友善指數」</a:t>
            </a:r>
            <a:r>
              <a:rPr lang="en-US" sz="3100">
                <a:solidFill>
                  <a:srgbClr val="465739"/>
                </a:solidFill>
                <a:latin typeface="Poppins"/>
                <a:ea typeface="Poppins"/>
                <a:cs typeface="Poppins"/>
                <a:sym typeface="Poppins"/>
              </a:rPr>
              <a:t>，讓消費者在選擇香氣的同時，也能安心守護環境與寵物的健康。</a:t>
            </a:r>
            <a:endParaRPr sz="3100">
              <a:solidFill>
                <a:srgbClr val="465739"/>
              </a:solidFill>
              <a:latin typeface="Poppins"/>
              <a:ea typeface="Poppins"/>
              <a:cs typeface="Poppins"/>
              <a:sym typeface="Poppins"/>
            </a:endParaRPr>
          </a:p>
          <a:p>
            <a:pPr indent="0" lvl="0" marL="0" marR="0" rtl="0" algn="ctr">
              <a:lnSpc>
                <a:spcPct val="139982"/>
              </a:lnSpc>
              <a:spcBef>
                <a:spcPts val="0"/>
              </a:spcBef>
              <a:spcAft>
                <a:spcPts val="0"/>
              </a:spcAft>
              <a:buNone/>
            </a:pPr>
            <a:r>
              <a:t/>
            </a:r>
            <a:endParaRPr b="0" i="0" sz="3518" u="none" cap="none" strike="noStrike">
              <a:solidFill>
                <a:srgbClr val="000000"/>
              </a:solidFill>
              <a:latin typeface="Poppins"/>
              <a:ea typeface="Poppins"/>
              <a:cs typeface="Poppins"/>
              <a:sym typeface="Poppins"/>
            </a:endParaRPr>
          </a:p>
        </p:txBody>
      </p:sp>
      <p:sp>
        <p:nvSpPr>
          <p:cNvPr id="453" name="Google Shape;453;p11"/>
          <p:cNvSpPr txBox="1"/>
          <p:nvPr/>
        </p:nvSpPr>
        <p:spPr>
          <a:xfrm>
            <a:off x="3785700" y="622800"/>
            <a:ext cx="10716600" cy="8466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Clr>
                <a:schemeClr val="dk1"/>
              </a:buClr>
              <a:buFont typeface="Arial"/>
              <a:buNone/>
            </a:pPr>
            <a:r>
              <a:rPr b="1" lang="en-US" sz="5500">
                <a:solidFill>
                  <a:srgbClr val="465739"/>
                </a:solidFill>
              </a:rPr>
              <a:t>應用情境與價值</a:t>
            </a:r>
            <a:endParaRPr b="1" sz="5500">
              <a:solidFill>
                <a:srgbClr val="46573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grpSp>
        <p:nvGrpSpPr>
          <p:cNvPr id="102" name="Google Shape;102;p5"/>
          <p:cNvGrpSpPr/>
          <p:nvPr/>
        </p:nvGrpSpPr>
        <p:grpSpPr>
          <a:xfrm>
            <a:off x="-2072725" y="-814252"/>
            <a:ext cx="7554582" cy="11915515"/>
            <a:chOff x="0" y="-47625"/>
            <a:chExt cx="1989671" cy="3138222"/>
          </a:xfrm>
        </p:grpSpPr>
        <p:sp>
          <p:nvSpPr>
            <p:cNvPr id="103" name="Google Shape;103;p5"/>
            <p:cNvSpPr/>
            <p:nvPr/>
          </p:nvSpPr>
          <p:spPr>
            <a:xfrm>
              <a:off x="0" y="0"/>
              <a:ext cx="1989671" cy="3090597"/>
            </a:xfrm>
            <a:custGeom>
              <a:rect b="b" l="l" r="r" t="t"/>
              <a:pathLst>
                <a:path extrusionOk="0" h="3090597" w="1989671">
                  <a:moveTo>
                    <a:pt x="0" y="0"/>
                  </a:moveTo>
                  <a:lnTo>
                    <a:pt x="1989671" y="0"/>
                  </a:lnTo>
                  <a:lnTo>
                    <a:pt x="1989671" y="3090597"/>
                  </a:lnTo>
                  <a:lnTo>
                    <a:pt x="0" y="3090597"/>
                  </a:lnTo>
                  <a:close/>
                </a:path>
              </a:pathLst>
            </a:custGeom>
            <a:solidFill>
              <a:srgbClr val="EAEBE9"/>
            </a:solidFill>
            <a:ln>
              <a:noFill/>
            </a:ln>
          </p:spPr>
        </p:sp>
        <p:sp>
          <p:nvSpPr>
            <p:cNvPr id="104" name="Google Shape;104;p5"/>
            <p:cNvSpPr txBox="1"/>
            <p:nvPr/>
          </p:nvSpPr>
          <p:spPr>
            <a:xfrm>
              <a:off x="0" y="-47625"/>
              <a:ext cx="1989671" cy="3138222"/>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 name="Google Shape;105;p5"/>
          <p:cNvGrpSpPr/>
          <p:nvPr/>
        </p:nvGrpSpPr>
        <p:grpSpPr>
          <a:xfrm>
            <a:off x="17022970" y="792370"/>
            <a:ext cx="472661" cy="472661"/>
            <a:chOff x="0" y="0"/>
            <a:chExt cx="812800" cy="812800"/>
          </a:xfrm>
        </p:grpSpPr>
        <p:sp>
          <p:nvSpPr>
            <p:cNvPr id="106" name="Google Shape;106;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 name="Google Shape;108;p5"/>
          <p:cNvGrpSpPr/>
          <p:nvPr/>
        </p:nvGrpSpPr>
        <p:grpSpPr>
          <a:xfrm>
            <a:off x="2636445" y="792380"/>
            <a:ext cx="7054830" cy="4451246"/>
            <a:chOff x="3881570" y="792330"/>
            <a:chExt cx="7054830" cy="4451246"/>
          </a:xfrm>
        </p:grpSpPr>
        <p:grpSp>
          <p:nvGrpSpPr>
            <p:cNvPr id="109" name="Google Shape;109;p5"/>
            <p:cNvGrpSpPr/>
            <p:nvPr/>
          </p:nvGrpSpPr>
          <p:grpSpPr>
            <a:xfrm>
              <a:off x="3881570" y="792330"/>
              <a:ext cx="6167405" cy="4451246"/>
              <a:chOff x="3220386" y="912708"/>
              <a:chExt cx="6972759" cy="5032500"/>
            </a:xfrm>
          </p:grpSpPr>
          <p:sp>
            <p:nvSpPr>
              <p:cNvPr id="110" name="Google Shape;110;p5"/>
              <p:cNvSpPr/>
              <p:nvPr/>
            </p:nvSpPr>
            <p:spPr>
              <a:xfrm>
                <a:off x="3220386" y="912708"/>
                <a:ext cx="5398200" cy="5032500"/>
              </a:xfrm>
              <a:prstGeom prst="rect">
                <a:avLst/>
              </a:prstGeom>
              <a:noFill/>
              <a:ln cap="flat" cmpd="sng" w="202200">
                <a:solidFill>
                  <a:srgbClr val="BBC8B1"/>
                </a:solidFill>
                <a:prstDash val="solid"/>
                <a:round/>
                <a:headEnd len="sm" w="sm" type="none"/>
                <a:tailEnd len="sm" w="sm" type="none"/>
              </a:ln>
            </p:spPr>
            <p:txBody>
              <a:bodyPr anchorCtr="0" anchor="ctr" bIns="80875" lIns="80875" spcFirstLastPara="1" rIns="80875" wrap="square" tIns="80875">
                <a:noAutofit/>
              </a:bodyPr>
              <a:lstStyle/>
              <a:p>
                <a:pPr indent="0" lvl="0" marL="0" rtl="0" algn="ctr">
                  <a:spcBef>
                    <a:spcPts val="0"/>
                  </a:spcBef>
                  <a:spcAft>
                    <a:spcPts val="0"/>
                  </a:spcAft>
                  <a:buNone/>
                </a:pPr>
                <a:r>
                  <a:t/>
                </a:r>
                <a:endParaRPr sz="1238">
                  <a:latin typeface="Calibri"/>
                  <a:ea typeface="Calibri"/>
                  <a:cs typeface="Calibri"/>
                  <a:sym typeface="Calibri"/>
                </a:endParaRPr>
              </a:p>
            </p:txBody>
          </p:sp>
          <p:grpSp>
            <p:nvGrpSpPr>
              <p:cNvPr id="111" name="Google Shape;111;p5"/>
              <p:cNvGrpSpPr/>
              <p:nvPr/>
            </p:nvGrpSpPr>
            <p:grpSpPr>
              <a:xfrm>
                <a:off x="7107025" y="2121886"/>
                <a:ext cx="3086120" cy="2614229"/>
                <a:chOff x="0" y="-47625"/>
                <a:chExt cx="812800" cy="860425"/>
              </a:xfrm>
            </p:grpSpPr>
            <p:sp>
              <p:nvSpPr>
                <p:cNvPr id="112" name="Google Shape;112;p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chemeClr val="lt1"/>
                </a:solidFill>
                <a:ln>
                  <a:noFill/>
                </a:ln>
              </p:spPr>
            </p:sp>
            <p:sp>
              <p:nvSpPr>
                <p:cNvPr id="113" name="Google Shape;113;p5"/>
                <p:cNvSpPr txBox="1"/>
                <p:nvPr/>
              </p:nvSpPr>
              <p:spPr>
                <a:xfrm>
                  <a:off x="0" y="-47625"/>
                  <a:ext cx="812700" cy="860400"/>
                </a:xfrm>
                <a:prstGeom prst="rect">
                  <a:avLst/>
                </a:prstGeom>
                <a:solidFill>
                  <a:schemeClr val="lt1"/>
                </a:solidFill>
                <a:ln>
                  <a:noFill/>
                </a:ln>
              </p:spPr>
              <p:txBody>
                <a:bodyPr anchorCtr="0" anchor="ctr" bIns="44925" lIns="44925" spcFirstLastPara="1" rIns="44925" wrap="square" tIns="44925">
                  <a:noAutofit/>
                </a:bodyPr>
                <a:lstStyle/>
                <a:p>
                  <a:pPr indent="0" lvl="0" marL="0" marR="0" rtl="0" algn="ctr">
                    <a:lnSpc>
                      <a:spcPct val="167333"/>
                    </a:lnSpc>
                    <a:spcBef>
                      <a:spcPts val="0"/>
                    </a:spcBef>
                    <a:spcAft>
                      <a:spcPts val="0"/>
                    </a:spcAft>
                    <a:buNone/>
                  </a:pPr>
                  <a:r>
                    <a:t/>
                  </a:r>
                  <a:endParaRPr b="0" i="0" sz="1592" u="none" cap="none" strike="noStrike">
                    <a:solidFill>
                      <a:schemeClr val="dk1"/>
                    </a:solidFill>
                    <a:latin typeface="Calibri"/>
                    <a:ea typeface="Calibri"/>
                    <a:cs typeface="Calibri"/>
                    <a:sym typeface="Calibri"/>
                  </a:endParaRPr>
                </a:p>
              </p:txBody>
            </p:sp>
          </p:grpSp>
        </p:grpSp>
        <p:sp>
          <p:nvSpPr>
            <p:cNvPr id="114" name="Google Shape;114;p5"/>
            <p:cNvSpPr txBox="1"/>
            <p:nvPr/>
          </p:nvSpPr>
          <p:spPr>
            <a:xfrm>
              <a:off x="6636200" y="2125200"/>
              <a:ext cx="43002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200">
                  <a:solidFill>
                    <a:srgbClr val="465739"/>
                  </a:solidFill>
                </a:rPr>
                <a:t>目錄</a:t>
              </a:r>
              <a:endParaRPr b="1" sz="5200">
                <a:solidFill>
                  <a:srgbClr val="465739"/>
                </a:solidFill>
              </a:endParaRPr>
            </a:p>
            <a:p>
              <a:pPr indent="0" lvl="0" marL="0" rtl="0" algn="ctr">
                <a:spcBef>
                  <a:spcPts val="0"/>
                </a:spcBef>
                <a:spcAft>
                  <a:spcPts val="0"/>
                </a:spcAft>
                <a:buNone/>
              </a:pPr>
              <a:r>
                <a:rPr b="1" lang="en-US" sz="5200">
                  <a:solidFill>
                    <a:srgbClr val="465739"/>
                  </a:solidFill>
                </a:rPr>
                <a:t>CONTENTS</a:t>
              </a:r>
              <a:endParaRPr b="1" sz="5200">
                <a:solidFill>
                  <a:srgbClr val="465739"/>
                </a:solidFill>
              </a:endParaRPr>
            </a:p>
          </p:txBody>
        </p:sp>
      </p:grpSp>
      <p:grpSp>
        <p:nvGrpSpPr>
          <p:cNvPr id="115" name="Google Shape;115;p5"/>
          <p:cNvGrpSpPr/>
          <p:nvPr/>
        </p:nvGrpSpPr>
        <p:grpSpPr>
          <a:xfrm>
            <a:off x="10257785" y="515050"/>
            <a:ext cx="4963945" cy="1280836"/>
            <a:chOff x="11162897" y="1412463"/>
            <a:chExt cx="5859928" cy="1512025"/>
          </a:xfrm>
        </p:grpSpPr>
        <p:grpSp>
          <p:nvGrpSpPr>
            <p:cNvPr id="116" name="Google Shape;116;p5"/>
            <p:cNvGrpSpPr/>
            <p:nvPr/>
          </p:nvGrpSpPr>
          <p:grpSpPr>
            <a:xfrm>
              <a:off x="11162897" y="1412463"/>
              <a:ext cx="1428333" cy="1512025"/>
              <a:chOff x="0" y="-47625"/>
              <a:chExt cx="812800" cy="860425"/>
            </a:xfrm>
          </p:grpSpPr>
          <p:sp>
            <p:nvSpPr>
              <p:cNvPr id="117" name="Google Shape;117;p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118" name="Google Shape;118;p5"/>
              <p:cNvSpPr txBox="1"/>
              <p:nvPr/>
            </p:nvSpPr>
            <p:spPr>
              <a:xfrm>
                <a:off x="0" y="-47625"/>
                <a:ext cx="812700" cy="860400"/>
              </a:xfrm>
              <a:prstGeom prst="rect">
                <a:avLst/>
              </a:prstGeom>
              <a:noFill/>
              <a:ln>
                <a:noFill/>
              </a:ln>
            </p:spPr>
            <p:txBody>
              <a:bodyPr anchorCtr="0" anchor="ctr" bIns="19925" lIns="19925" spcFirstLastPara="1" rIns="19925" wrap="square" tIns="19925">
                <a:noAutofit/>
              </a:bodyPr>
              <a:lstStyle/>
              <a:p>
                <a:pPr indent="0" lvl="0" marL="0" marR="0" rtl="0" algn="ctr">
                  <a:lnSpc>
                    <a:spcPct val="167333"/>
                  </a:lnSpc>
                  <a:spcBef>
                    <a:spcPts val="0"/>
                  </a:spcBef>
                  <a:spcAft>
                    <a:spcPts val="0"/>
                  </a:spcAft>
                  <a:buNone/>
                </a:pPr>
                <a:r>
                  <a:rPr b="1" lang="en-US" sz="4235">
                    <a:solidFill>
                      <a:srgbClr val="465739"/>
                    </a:solidFill>
                  </a:rPr>
                  <a:t>01</a:t>
                </a:r>
                <a:endParaRPr b="1" i="0" sz="4235" u="none" cap="none" strike="noStrike">
                  <a:solidFill>
                    <a:srgbClr val="465739"/>
                  </a:solidFill>
                </a:endParaRPr>
              </a:p>
            </p:txBody>
          </p:sp>
        </p:grpSp>
        <p:sp>
          <p:nvSpPr>
            <p:cNvPr id="119" name="Google Shape;119;p5"/>
            <p:cNvSpPr txBox="1"/>
            <p:nvPr/>
          </p:nvSpPr>
          <p:spPr>
            <a:xfrm>
              <a:off x="12591225" y="1591275"/>
              <a:ext cx="4431600" cy="1154400"/>
            </a:xfrm>
            <a:prstGeom prst="rect">
              <a:avLst/>
            </a:prstGeom>
            <a:noFill/>
            <a:ln>
              <a:noFill/>
            </a:ln>
          </p:spPr>
          <p:txBody>
            <a:bodyPr anchorCtr="0" anchor="t" bIns="77450" lIns="77450" spcFirstLastPara="1" rIns="77450" wrap="square" tIns="77450">
              <a:spAutoFit/>
            </a:bodyPr>
            <a:lstStyle/>
            <a:p>
              <a:pPr indent="0" lvl="0" marL="0" rtl="0" algn="ctr">
                <a:spcBef>
                  <a:spcPts val="0"/>
                </a:spcBef>
                <a:spcAft>
                  <a:spcPts val="0"/>
                </a:spcAft>
                <a:buNone/>
              </a:pPr>
              <a:r>
                <a:rPr lang="en-US" sz="3218">
                  <a:solidFill>
                    <a:srgbClr val="465739"/>
                  </a:solidFill>
                  <a:latin typeface="Poppins"/>
                  <a:ea typeface="Poppins"/>
                  <a:cs typeface="Poppins"/>
                  <a:sym typeface="Poppins"/>
                </a:rPr>
                <a:t>前言</a:t>
              </a:r>
              <a:endParaRPr sz="3218">
                <a:solidFill>
                  <a:srgbClr val="465739"/>
                </a:solidFill>
                <a:latin typeface="Poppins"/>
                <a:ea typeface="Poppins"/>
                <a:cs typeface="Poppins"/>
                <a:sym typeface="Poppins"/>
              </a:endParaRPr>
            </a:p>
            <a:p>
              <a:pPr indent="0" lvl="0" marL="0" rtl="0" algn="ctr">
                <a:spcBef>
                  <a:spcPts val="0"/>
                </a:spcBef>
                <a:spcAft>
                  <a:spcPts val="0"/>
                </a:spcAft>
                <a:buNone/>
              </a:pPr>
              <a:r>
                <a:rPr lang="en-US" sz="2117">
                  <a:solidFill>
                    <a:srgbClr val="465739"/>
                  </a:solidFill>
                  <a:latin typeface="Poppins"/>
                  <a:ea typeface="Poppins"/>
                  <a:cs typeface="Poppins"/>
                  <a:sym typeface="Poppins"/>
                </a:rPr>
                <a:t>Introduction</a:t>
              </a:r>
              <a:endParaRPr sz="2117">
                <a:solidFill>
                  <a:srgbClr val="465739"/>
                </a:solidFill>
                <a:latin typeface="Poppins"/>
                <a:ea typeface="Poppins"/>
                <a:cs typeface="Poppins"/>
                <a:sym typeface="Poppins"/>
              </a:endParaRPr>
            </a:p>
          </p:txBody>
        </p:sp>
      </p:grpSp>
      <p:grpSp>
        <p:nvGrpSpPr>
          <p:cNvPr id="120" name="Google Shape;120;p5"/>
          <p:cNvGrpSpPr/>
          <p:nvPr/>
        </p:nvGrpSpPr>
        <p:grpSpPr>
          <a:xfrm>
            <a:off x="10257850" y="2148158"/>
            <a:ext cx="5167113" cy="1280836"/>
            <a:chOff x="11162897" y="1412463"/>
            <a:chExt cx="6099767" cy="1512025"/>
          </a:xfrm>
        </p:grpSpPr>
        <p:sp>
          <p:nvSpPr>
            <p:cNvPr id="121" name="Google Shape;121;p5"/>
            <p:cNvSpPr txBox="1"/>
            <p:nvPr/>
          </p:nvSpPr>
          <p:spPr>
            <a:xfrm>
              <a:off x="12591065" y="1591269"/>
              <a:ext cx="4671600" cy="1154400"/>
            </a:xfrm>
            <a:prstGeom prst="rect">
              <a:avLst/>
            </a:prstGeom>
            <a:noFill/>
            <a:ln>
              <a:noFill/>
            </a:ln>
          </p:spPr>
          <p:txBody>
            <a:bodyPr anchorCtr="0" anchor="t" bIns="77450" lIns="77450" spcFirstLastPara="1" rIns="77450" wrap="square" tIns="77450">
              <a:spAutoFit/>
            </a:bodyPr>
            <a:lstStyle/>
            <a:p>
              <a:pPr indent="0" lvl="0" marL="0" rtl="0" algn="ctr">
                <a:spcBef>
                  <a:spcPts val="0"/>
                </a:spcBef>
                <a:spcAft>
                  <a:spcPts val="0"/>
                </a:spcAft>
                <a:buClr>
                  <a:schemeClr val="dk1"/>
                </a:buClr>
                <a:buSzPts val="1100"/>
                <a:buFont typeface="Arial"/>
                <a:buNone/>
              </a:pPr>
              <a:r>
                <a:rPr lang="en-US" sz="3218">
                  <a:solidFill>
                    <a:srgbClr val="465739"/>
                  </a:solidFill>
                  <a:latin typeface="Poppins"/>
                  <a:ea typeface="Poppins"/>
                  <a:cs typeface="Poppins"/>
                  <a:sym typeface="Poppins"/>
                </a:rPr>
                <a:t>市場趨勢與痛點</a:t>
              </a:r>
              <a:endParaRPr sz="3218">
                <a:solidFill>
                  <a:srgbClr val="465739"/>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lang="en-US" sz="2117">
                  <a:solidFill>
                    <a:srgbClr val="465739"/>
                  </a:solidFill>
                  <a:latin typeface="Poppins"/>
                  <a:ea typeface="Poppins"/>
                  <a:cs typeface="Poppins"/>
                  <a:sym typeface="Poppins"/>
                </a:rPr>
                <a:t>Challenges &amp; Market Trends</a:t>
              </a:r>
              <a:endParaRPr sz="3218">
                <a:solidFill>
                  <a:srgbClr val="465739"/>
                </a:solidFill>
                <a:latin typeface="Poppins"/>
                <a:ea typeface="Poppins"/>
                <a:cs typeface="Poppins"/>
                <a:sym typeface="Poppins"/>
              </a:endParaRPr>
            </a:p>
          </p:txBody>
        </p:sp>
        <p:grpSp>
          <p:nvGrpSpPr>
            <p:cNvPr id="122" name="Google Shape;122;p5"/>
            <p:cNvGrpSpPr/>
            <p:nvPr/>
          </p:nvGrpSpPr>
          <p:grpSpPr>
            <a:xfrm>
              <a:off x="11162897" y="1412463"/>
              <a:ext cx="1428333" cy="1512025"/>
              <a:chOff x="0" y="-47625"/>
              <a:chExt cx="812800" cy="860425"/>
            </a:xfrm>
          </p:grpSpPr>
          <p:sp>
            <p:nvSpPr>
              <p:cNvPr id="123" name="Google Shape;123;p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124" name="Google Shape;124;p5"/>
              <p:cNvSpPr txBox="1"/>
              <p:nvPr/>
            </p:nvSpPr>
            <p:spPr>
              <a:xfrm>
                <a:off x="0" y="-47625"/>
                <a:ext cx="812700" cy="860400"/>
              </a:xfrm>
              <a:prstGeom prst="rect">
                <a:avLst/>
              </a:prstGeom>
              <a:noFill/>
              <a:ln>
                <a:noFill/>
              </a:ln>
            </p:spPr>
            <p:txBody>
              <a:bodyPr anchorCtr="0" anchor="ctr" bIns="19925" lIns="19925" spcFirstLastPara="1" rIns="19925" wrap="square" tIns="19925">
                <a:noAutofit/>
              </a:bodyPr>
              <a:lstStyle/>
              <a:p>
                <a:pPr indent="0" lvl="0" marL="0" marR="0" rtl="0" algn="ctr">
                  <a:lnSpc>
                    <a:spcPct val="167333"/>
                  </a:lnSpc>
                  <a:spcBef>
                    <a:spcPts val="0"/>
                  </a:spcBef>
                  <a:spcAft>
                    <a:spcPts val="0"/>
                  </a:spcAft>
                  <a:buNone/>
                </a:pPr>
                <a:r>
                  <a:rPr b="1" lang="en-US" sz="4235">
                    <a:solidFill>
                      <a:srgbClr val="465739"/>
                    </a:solidFill>
                  </a:rPr>
                  <a:t>02</a:t>
                </a:r>
                <a:endParaRPr b="1" i="0" sz="4235" u="none" cap="none" strike="noStrike">
                  <a:solidFill>
                    <a:srgbClr val="465739"/>
                  </a:solidFill>
                </a:endParaRPr>
              </a:p>
            </p:txBody>
          </p:sp>
        </p:grpSp>
      </p:grpSp>
      <p:grpSp>
        <p:nvGrpSpPr>
          <p:cNvPr id="125" name="Google Shape;125;p5"/>
          <p:cNvGrpSpPr/>
          <p:nvPr/>
        </p:nvGrpSpPr>
        <p:grpSpPr>
          <a:xfrm>
            <a:off x="10257780" y="3781263"/>
            <a:ext cx="4963945" cy="1280836"/>
            <a:chOff x="11162897" y="1412463"/>
            <a:chExt cx="5859928" cy="1512025"/>
          </a:xfrm>
        </p:grpSpPr>
        <p:sp>
          <p:nvSpPr>
            <p:cNvPr id="126" name="Google Shape;126;p5"/>
            <p:cNvSpPr txBox="1"/>
            <p:nvPr/>
          </p:nvSpPr>
          <p:spPr>
            <a:xfrm>
              <a:off x="12591225" y="1591275"/>
              <a:ext cx="4431600" cy="1154400"/>
            </a:xfrm>
            <a:prstGeom prst="rect">
              <a:avLst/>
            </a:prstGeom>
            <a:noFill/>
            <a:ln>
              <a:noFill/>
            </a:ln>
          </p:spPr>
          <p:txBody>
            <a:bodyPr anchorCtr="0" anchor="t" bIns="77450" lIns="77450" spcFirstLastPara="1" rIns="77450" wrap="square" tIns="77450">
              <a:spAutoFit/>
            </a:bodyPr>
            <a:lstStyle/>
            <a:p>
              <a:pPr indent="0" lvl="0" marL="0" rtl="0" algn="ctr">
                <a:spcBef>
                  <a:spcPts val="0"/>
                </a:spcBef>
                <a:spcAft>
                  <a:spcPts val="0"/>
                </a:spcAft>
                <a:buClr>
                  <a:schemeClr val="dk1"/>
                </a:buClr>
                <a:buSzPts val="1100"/>
                <a:buFont typeface="Arial"/>
                <a:buNone/>
              </a:pPr>
              <a:r>
                <a:rPr lang="en-US" sz="3218">
                  <a:solidFill>
                    <a:srgbClr val="465739"/>
                  </a:solidFill>
                  <a:latin typeface="Poppins"/>
                  <a:ea typeface="Poppins"/>
                  <a:cs typeface="Poppins"/>
                  <a:sym typeface="Poppins"/>
                </a:rPr>
                <a:t>解決方案</a:t>
              </a:r>
              <a:endParaRPr sz="3218">
                <a:solidFill>
                  <a:srgbClr val="465739"/>
                </a:solidFill>
                <a:latin typeface="Poppins"/>
                <a:ea typeface="Poppins"/>
                <a:cs typeface="Poppins"/>
                <a:sym typeface="Poppins"/>
              </a:endParaRPr>
            </a:p>
            <a:p>
              <a:pPr indent="0" lvl="0" marL="0" rtl="0" algn="ctr">
                <a:spcBef>
                  <a:spcPts val="0"/>
                </a:spcBef>
                <a:spcAft>
                  <a:spcPts val="0"/>
                </a:spcAft>
                <a:buClr>
                  <a:schemeClr val="dk1"/>
                </a:buClr>
                <a:buSzPts val="1100"/>
                <a:buFont typeface="Arial"/>
                <a:buNone/>
              </a:pPr>
              <a:r>
                <a:rPr lang="en-US" sz="2117">
                  <a:solidFill>
                    <a:srgbClr val="465739"/>
                  </a:solidFill>
                  <a:latin typeface="Poppins"/>
                  <a:ea typeface="Poppins"/>
                  <a:cs typeface="Poppins"/>
                  <a:sym typeface="Poppins"/>
                </a:rPr>
                <a:t>Solution</a:t>
              </a:r>
              <a:endParaRPr sz="3218">
                <a:solidFill>
                  <a:srgbClr val="465739"/>
                </a:solidFill>
                <a:latin typeface="Poppins"/>
                <a:ea typeface="Poppins"/>
                <a:cs typeface="Poppins"/>
                <a:sym typeface="Poppins"/>
              </a:endParaRPr>
            </a:p>
          </p:txBody>
        </p:sp>
        <p:grpSp>
          <p:nvGrpSpPr>
            <p:cNvPr id="127" name="Google Shape;127;p5"/>
            <p:cNvGrpSpPr/>
            <p:nvPr/>
          </p:nvGrpSpPr>
          <p:grpSpPr>
            <a:xfrm>
              <a:off x="11162897" y="1412463"/>
              <a:ext cx="1428333" cy="1512025"/>
              <a:chOff x="0" y="-47625"/>
              <a:chExt cx="812800" cy="860425"/>
            </a:xfrm>
          </p:grpSpPr>
          <p:sp>
            <p:nvSpPr>
              <p:cNvPr id="128" name="Google Shape;128;p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129" name="Google Shape;129;p5"/>
              <p:cNvSpPr txBox="1"/>
              <p:nvPr/>
            </p:nvSpPr>
            <p:spPr>
              <a:xfrm>
                <a:off x="0" y="-47625"/>
                <a:ext cx="812700" cy="860400"/>
              </a:xfrm>
              <a:prstGeom prst="rect">
                <a:avLst/>
              </a:prstGeom>
              <a:noFill/>
              <a:ln>
                <a:noFill/>
              </a:ln>
            </p:spPr>
            <p:txBody>
              <a:bodyPr anchorCtr="0" anchor="ctr" bIns="19925" lIns="19925" spcFirstLastPara="1" rIns="19925" wrap="square" tIns="19925">
                <a:noAutofit/>
              </a:bodyPr>
              <a:lstStyle/>
              <a:p>
                <a:pPr indent="0" lvl="0" marL="0" marR="0" rtl="0" algn="ctr">
                  <a:lnSpc>
                    <a:spcPct val="167333"/>
                  </a:lnSpc>
                  <a:spcBef>
                    <a:spcPts val="0"/>
                  </a:spcBef>
                  <a:spcAft>
                    <a:spcPts val="0"/>
                  </a:spcAft>
                  <a:buNone/>
                </a:pPr>
                <a:r>
                  <a:rPr b="1" lang="en-US" sz="4235">
                    <a:solidFill>
                      <a:srgbClr val="465739"/>
                    </a:solidFill>
                  </a:rPr>
                  <a:t>03</a:t>
                </a:r>
                <a:endParaRPr b="1" i="0" sz="4235" u="none" cap="none" strike="noStrike">
                  <a:solidFill>
                    <a:srgbClr val="465739"/>
                  </a:solidFill>
                </a:endParaRPr>
              </a:p>
            </p:txBody>
          </p:sp>
        </p:grpSp>
      </p:grpSp>
      <p:grpSp>
        <p:nvGrpSpPr>
          <p:cNvPr id="130" name="Google Shape;130;p5"/>
          <p:cNvGrpSpPr/>
          <p:nvPr/>
        </p:nvGrpSpPr>
        <p:grpSpPr>
          <a:xfrm>
            <a:off x="10257780" y="6814988"/>
            <a:ext cx="4963945" cy="1280836"/>
            <a:chOff x="11162897" y="1412463"/>
            <a:chExt cx="5859928" cy="1512025"/>
          </a:xfrm>
        </p:grpSpPr>
        <p:sp>
          <p:nvSpPr>
            <p:cNvPr id="131" name="Google Shape;131;p5"/>
            <p:cNvSpPr txBox="1"/>
            <p:nvPr/>
          </p:nvSpPr>
          <p:spPr>
            <a:xfrm>
              <a:off x="12591225" y="1591275"/>
              <a:ext cx="4431600" cy="1154400"/>
            </a:xfrm>
            <a:prstGeom prst="rect">
              <a:avLst/>
            </a:prstGeom>
            <a:noFill/>
            <a:ln>
              <a:noFill/>
            </a:ln>
          </p:spPr>
          <p:txBody>
            <a:bodyPr anchorCtr="0" anchor="t" bIns="77450" lIns="77450" spcFirstLastPara="1" rIns="77450" wrap="square" tIns="77450">
              <a:spAutoFit/>
            </a:bodyPr>
            <a:lstStyle/>
            <a:p>
              <a:pPr indent="0" lvl="0" marL="0" rtl="0" algn="ctr">
                <a:spcBef>
                  <a:spcPts val="0"/>
                </a:spcBef>
                <a:spcAft>
                  <a:spcPts val="0"/>
                </a:spcAft>
                <a:buNone/>
              </a:pPr>
              <a:r>
                <a:rPr lang="en-US" sz="3218">
                  <a:solidFill>
                    <a:srgbClr val="465739"/>
                  </a:solidFill>
                  <a:latin typeface="Poppins"/>
                  <a:ea typeface="Poppins"/>
                  <a:cs typeface="Poppins"/>
                  <a:sym typeface="Poppins"/>
                </a:rPr>
                <a:t>結論</a:t>
              </a:r>
              <a:endParaRPr sz="3218">
                <a:solidFill>
                  <a:srgbClr val="465739"/>
                </a:solidFill>
                <a:latin typeface="Poppins"/>
                <a:ea typeface="Poppins"/>
                <a:cs typeface="Poppins"/>
                <a:sym typeface="Poppins"/>
              </a:endParaRPr>
            </a:p>
            <a:p>
              <a:pPr indent="0" lvl="0" marL="0" rtl="0" algn="ctr">
                <a:spcBef>
                  <a:spcPts val="0"/>
                </a:spcBef>
                <a:spcAft>
                  <a:spcPts val="0"/>
                </a:spcAft>
                <a:buNone/>
              </a:pPr>
              <a:r>
                <a:rPr lang="en-US" sz="2117">
                  <a:solidFill>
                    <a:srgbClr val="465739"/>
                  </a:solidFill>
                  <a:latin typeface="Poppins"/>
                  <a:ea typeface="Poppins"/>
                  <a:cs typeface="Poppins"/>
                  <a:sym typeface="Poppins"/>
                </a:rPr>
                <a:t>Results </a:t>
              </a:r>
              <a:endParaRPr sz="2117">
                <a:solidFill>
                  <a:srgbClr val="465739"/>
                </a:solidFill>
                <a:latin typeface="Poppins"/>
                <a:ea typeface="Poppins"/>
                <a:cs typeface="Poppins"/>
                <a:sym typeface="Poppins"/>
              </a:endParaRPr>
            </a:p>
          </p:txBody>
        </p:sp>
        <p:grpSp>
          <p:nvGrpSpPr>
            <p:cNvPr id="132" name="Google Shape;132;p5"/>
            <p:cNvGrpSpPr/>
            <p:nvPr/>
          </p:nvGrpSpPr>
          <p:grpSpPr>
            <a:xfrm>
              <a:off x="11162897" y="1412463"/>
              <a:ext cx="1428333" cy="1512025"/>
              <a:chOff x="0" y="-47625"/>
              <a:chExt cx="812800" cy="860425"/>
            </a:xfrm>
          </p:grpSpPr>
          <p:sp>
            <p:nvSpPr>
              <p:cNvPr id="133" name="Google Shape;133;p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134" name="Google Shape;134;p5"/>
              <p:cNvSpPr txBox="1"/>
              <p:nvPr/>
            </p:nvSpPr>
            <p:spPr>
              <a:xfrm>
                <a:off x="0" y="-47625"/>
                <a:ext cx="812700" cy="860400"/>
              </a:xfrm>
              <a:prstGeom prst="rect">
                <a:avLst/>
              </a:prstGeom>
              <a:noFill/>
              <a:ln>
                <a:noFill/>
              </a:ln>
            </p:spPr>
            <p:txBody>
              <a:bodyPr anchorCtr="0" anchor="ctr" bIns="19925" lIns="19925" spcFirstLastPara="1" rIns="19925" wrap="square" tIns="19925">
                <a:noAutofit/>
              </a:bodyPr>
              <a:lstStyle/>
              <a:p>
                <a:pPr indent="0" lvl="0" marL="0" marR="0" rtl="0" algn="ctr">
                  <a:lnSpc>
                    <a:spcPct val="167333"/>
                  </a:lnSpc>
                  <a:spcBef>
                    <a:spcPts val="0"/>
                  </a:spcBef>
                  <a:spcAft>
                    <a:spcPts val="0"/>
                  </a:spcAft>
                  <a:buNone/>
                </a:pPr>
                <a:r>
                  <a:rPr b="1" lang="en-US" sz="4235">
                    <a:solidFill>
                      <a:srgbClr val="465739"/>
                    </a:solidFill>
                  </a:rPr>
                  <a:t>04</a:t>
                </a:r>
                <a:endParaRPr b="1" i="0" sz="4235" u="none" cap="none" strike="noStrike">
                  <a:solidFill>
                    <a:srgbClr val="465739"/>
                  </a:solidFill>
                </a:endParaRPr>
              </a:p>
            </p:txBody>
          </p:sp>
        </p:grpSp>
      </p:grpSp>
      <p:grpSp>
        <p:nvGrpSpPr>
          <p:cNvPr id="135" name="Google Shape;135;p5"/>
          <p:cNvGrpSpPr/>
          <p:nvPr/>
        </p:nvGrpSpPr>
        <p:grpSpPr>
          <a:xfrm>
            <a:off x="10257850" y="8442918"/>
            <a:ext cx="4963796" cy="1280836"/>
            <a:chOff x="11162897" y="1412463"/>
            <a:chExt cx="5859753" cy="1512025"/>
          </a:xfrm>
        </p:grpSpPr>
        <p:sp>
          <p:nvSpPr>
            <p:cNvPr id="136" name="Google Shape;136;p5"/>
            <p:cNvSpPr txBox="1"/>
            <p:nvPr/>
          </p:nvSpPr>
          <p:spPr>
            <a:xfrm>
              <a:off x="12591050" y="1591263"/>
              <a:ext cx="4431600" cy="1154400"/>
            </a:xfrm>
            <a:prstGeom prst="rect">
              <a:avLst/>
            </a:prstGeom>
            <a:noFill/>
            <a:ln>
              <a:noFill/>
            </a:ln>
          </p:spPr>
          <p:txBody>
            <a:bodyPr anchorCtr="0" anchor="t" bIns="77450" lIns="77450" spcFirstLastPara="1" rIns="77450" wrap="square" tIns="77450">
              <a:spAutoFit/>
            </a:bodyPr>
            <a:lstStyle/>
            <a:p>
              <a:pPr indent="0" lvl="0" marL="0" rtl="0" algn="ctr">
                <a:spcBef>
                  <a:spcPts val="0"/>
                </a:spcBef>
                <a:spcAft>
                  <a:spcPts val="0"/>
                </a:spcAft>
                <a:buNone/>
              </a:pPr>
              <a:r>
                <a:rPr lang="en-US" sz="3218">
                  <a:solidFill>
                    <a:srgbClr val="465739"/>
                  </a:solidFill>
                  <a:latin typeface="Poppins"/>
                  <a:ea typeface="Poppins"/>
                  <a:cs typeface="Poppins"/>
                  <a:sym typeface="Poppins"/>
                </a:rPr>
                <a:t>心得與未來應用</a:t>
              </a:r>
              <a:endParaRPr sz="3218">
                <a:solidFill>
                  <a:srgbClr val="465739"/>
                </a:solidFill>
                <a:latin typeface="Poppins"/>
                <a:ea typeface="Poppins"/>
                <a:cs typeface="Poppins"/>
                <a:sym typeface="Poppins"/>
              </a:endParaRPr>
            </a:p>
            <a:p>
              <a:pPr indent="0" lvl="0" marL="0" rtl="0" algn="ctr">
                <a:spcBef>
                  <a:spcPts val="0"/>
                </a:spcBef>
                <a:spcAft>
                  <a:spcPts val="0"/>
                </a:spcAft>
                <a:buNone/>
              </a:pPr>
              <a:r>
                <a:rPr lang="en-US" sz="2117">
                  <a:solidFill>
                    <a:srgbClr val="465739"/>
                  </a:solidFill>
                  <a:latin typeface="Poppins"/>
                  <a:ea typeface="Poppins"/>
                  <a:cs typeface="Poppins"/>
                  <a:sym typeface="Poppins"/>
                </a:rPr>
                <a:t>Reflections &amp; Next Steps</a:t>
              </a:r>
              <a:endParaRPr sz="3218">
                <a:solidFill>
                  <a:srgbClr val="465739"/>
                </a:solidFill>
                <a:latin typeface="Poppins"/>
                <a:ea typeface="Poppins"/>
                <a:cs typeface="Poppins"/>
                <a:sym typeface="Poppins"/>
              </a:endParaRPr>
            </a:p>
          </p:txBody>
        </p:sp>
        <p:grpSp>
          <p:nvGrpSpPr>
            <p:cNvPr id="137" name="Google Shape;137;p5"/>
            <p:cNvGrpSpPr/>
            <p:nvPr/>
          </p:nvGrpSpPr>
          <p:grpSpPr>
            <a:xfrm>
              <a:off x="11162897" y="1412463"/>
              <a:ext cx="1428333" cy="1512025"/>
              <a:chOff x="0" y="-47625"/>
              <a:chExt cx="812800" cy="860425"/>
            </a:xfrm>
          </p:grpSpPr>
          <p:sp>
            <p:nvSpPr>
              <p:cNvPr id="138" name="Google Shape;138;p5"/>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139" name="Google Shape;139;p5"/>
              <p:cNvSpPr txBox="1"/>
              <p:nvPr/>
            </p:nvSpPr>
            <p:spPr>
              <a:xfrm>
                <a:off x="0" y="-47625"/>
                <a:ext cx="812700" cy="860400"/>
              </a:xfrm>
              <a:prstGeom prst="rect">
                <a:avLst/>
              </a:prstGeom>
              <a:noFill/>
              <a:ln>
                <a:noFill/>
              </a:ln>
            </p:spPr>
            <p:txBody>
              <a:bodyPr anchorCtr="0" anchor="ctr" bIns="19925" lIns="19925" spcFirstLastPara="1" rIns="19925" wrap="square" tIns="19925">
                <a:noAutofit/>
              </a:bodyPr>
              <a:lstStyle/>
              <a:p>
                <a:pPr indent="0" lvl="0" marL="0" marR="0" rtl="0" algn="ctr">
                  <a:lnSpc>
                    <a:spcPct val="167333"/>
                  </a:lnSpc>
                  <a:spcBef>
                    <a:spcPts val="0"/>
                  </a:spcBef>
                  <a:spcAft>
                    <a:spcPts val="0"/>
                  </a:spcAft>
                  <a:buNone/>
                </a:pPr>
                <a:r>
                  <a:rPr b="1" lang="en-US" sz="4235">
                    <a:solidFill>
                      <a:srgbClr val="465739"/>
                    </a:solidFill>
                  </a:rPr>
                  <a:t>05</a:t>
                </a:r>
                <a:endParaRPr b="1" i="0" sz="4235" u="none" cap="none" strike="noStrike">
                  <a:solidFill>
                    <a:srgbClr val="465739"/>
                  </a:solidFill>
                </a:endParaRPr>
              </a:p>
            </p:txBody>
          </p:sp>
        </p:grpSp>
      </p:grpSp>
      <p:sp>
        <p:nvSpPr>
          <p:cNvPr id="140" name="Google Shape;140;p5"/>
          <p:cNvSpPr txBox="1"/>
          <p:nvPr/>
        </p:nvSpPr>
        <p:spPr>
          <a:xfrm>
            <a:off x="12383575" y="5243400"/>
            <a:ext cx="2478900" cy="590400"/>
          </a:xfrm>
          <a:prstGeom prst="rect">
            <a:avLst/>
          </a:prstGeom>
          <a:noFill/>
          <a:ln>
            <a:noFill/>
          </a:ln>
        </p:spPr>
        <p:txBody>
          <a:bodyPr anchorCtr="0" anchor="t" bIns="77450" lIns="77450" spcFirstLastPara="1" rIns="77450" wrap="square" tIns="77450">
            <a:spAutoFit/>
          </a:bodyPr>
          <a:lstStyle/>
          <a:p>
            <a:pPr indent="0" lvl="0" marL="0" rtl="0" algn="l">
              <a:spcBef>
                <a:spcPts val="0"/>
              </a:spcBef>
              <a:spcAft>
                <a:spcPts val="0"/>
              </a:spcAft>
              <a:buNone/>
            </a:pPr>
            <a:r>
              <a:rPr lang="en-US" sz="2818">
                <a:solidFill>
                  <a:srgbClr val="465739"/>
                </a:solidFill>
                <a:latin typeface="Poppins"/>
                <a:ea typeface="Poppins"/>
                <a:cs typeface="Poppins"/>
                <a:sym typeface="Poppins"/>
              </a:rPr>
              <a:t>a. 模型架</a:t>
            </a:r>
            <a:r>
              <a:rPr lang="en-US" sz="2818">
                <a:solidFill>
                  <a:srgbClr val="465739"/>
                </a:solidFill>
                <a:latin typeface="Poppins"/>
                <a:ea typeface="Poppins"/>
                <a:cs typeface="Poppins"/>
                <a:sym typeface="Poppins"/>
              </a:rPr>
              <a:t>構</a:t>
            </a:r>
            <a:endParaRPr sz="2818">
              <a:solidFill>
                <a:srgbClr val="465739"/>
              </a:solidFill>
              <a:latin typeface="Poppins"/>
              <a:ea typeface="Poppins"/>
              <a:cs typeface="Poppins"/>
              <a:sym typeface="Poppins"/>
            </a:endParaRPr>
          </a:p>
        </p:txBody>
      </p:sp>
      <p:sp>
        <p:nvSpPr>
          <p:cNvPr id="141" name="Google Shape;141;p5"/>
          <p:cNvSpPr txBox="1"/>
          <p:nvPr/>
        </p:nvSpPr>
        <p:spPr>
          <a:xfrm>
            <a:off x="12383575" y="6015100"/>
            <a:ext cx="3177600" cy="61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18">
                <a:solidFill>
                  <a:srgbClr val="465739"/>
                </a:solidFill>
                <a:latin typeface="Poppins"/>
                <a:ea typeface="Poppins"/>
                <a:cs typeface="Poppins"/>
                <a:sym typeface="Poppins"/>
              </a:rPr>
              <a:t>b. 指標比較</a:t>
            </a:r>
            <a:endParaRPr sz="2800">
              <a:solidFill>
                <a:schemeClr val="dk1"/>
              </a:solidFill>
              <a:latin typeface="Calibri"/>
              <a:ea typeface="Calibri"/>
              <a:cs typeface="Calibri"/>
              <a:sym typeface="Calibri"/>
            </a:endParaRPr>
          </a:p>
        </p:txBody>
      </p:sp>
      <p:cxnSp>
        <p:nvCxnSpPr>
          <p:cNvPr id="142" name="Google Shape;142;p5"/>
          <p:cNvCxnSpPr>
            <a:stCxn id="129" idx="2"/>
            <a:endCxn id="140" idx="1"/>
          </p:cNvCxnSpPr>
          <p:nvPr/>
        </p:nvCxnSpPr>
        <p:spPr>
          <a:xfrm flipH="1" rot="-5400000">
            <a:off x="11384976" y="4539762"/>
            <a:ext cx="476400" cy="1521000"/>
          </a:xfrm>
          <a:prstGeom prst="bentConnector2">
            <a:avLst/>
          </a:prstGeom>
          <a:noFill/>
          <a:ln cap="flat" cmpd="sng" w="28575">
            <a:solidFill>
              <a:srgbClr val="5F6F52"/>
            </a:solidFill>
            <a:prstDash val="dash"/>
            <a:round/>
            <a:headEnd len="med" w="med" type="none"/>
            <a:tailEnd len="med" w="med" type="none"/>
          </a:ln>
        </p:spPr>
      </p:cxnSp>
      <p:cxnSp>
        <p:nvCxnSpPr>
          <p:cNvPr id="143" name="Google Shape;143;p5"/>
          <p:cNvCxnSpPr>
            <a:stCxn id="129" idx="2"/>
            <a:endCxn id="141" idx="1"/>
          </p:cNvCxnSpPr>
          <p:nvPr/>
        </p:nvCxnSpPr>
        <p:spPr>
          <a:xfrm flipH="1" rot="-5400000">
            <a:off x="10991976" y="4932762"/>
            <a:ext cx="1262400" cy="1521000"/>
          </a:xfrm>
          <a:prstGeom prst="bentConnector2">
            <a:avLst/>
          </a:prstGeom>
          <a:noFill/>
          <a:ln cap="flat" cmpd="sng" w="38100">
            <a:solidFill>
              <a:srgbClr val="5F6F52"/>
            </a:solidFill>
            <a:prstDash val="dash"/>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g37578aa6b1c_0_0"/>
          <p:cNvGrpSpPr/>
          <p:nvPr/>
        </p:nvGrpSpPr>
        <p:grpSpPr>
          <a:xfrm>
            <a:off x="-6014111" y="-1107329"/>
            <a:ext cx="16093684" cy="15656479"/>
            <a:chOff x="601454" y="-13186"/>
            <a:chExt cx="835497" cy="812800"/>
          </a:xfrm>
        </p:grpSpPr>
        <p:sp>
          <p:nvSpPr>
            <p:cNvPr id="459" name="Google Shape;459;g37578aa6b1c_0_0"/>
            <p:cNvSpPr/>
            <p:nvPr/>
          </p:nvSpPr>
          <p:spPr>
            <a:xfrm>
              <a:off x="624151" y="-13186"/>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g37578aa6b1c_0_0"/>
            <p:cNvSpPr txBox="1"/>
            <p:nvPr/>
          </p:nvSpPr>
          <p:spPr>
            <a:xfrm>
              <a:off x="601454" y="23588"/>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61" name="Google Shape;461;g37578aa6b1c_0_0" title="Screenshot 2025-08-17 at 11.53.15 PM.png"/>
          <p:cNvPicPr preferRelativeResize="0"/>
          <p:nvPr/>
        </p:nvPicPr>
        <p:blipFill rotWithShape="1">
          <a:blip r:embed="rId3">
            <a:alphaModFix amt="75000"/>
          </a:blip>
          <a:srcRect b="0" l="0" r="0" t="4652"/>
          <a:stretch/>
        </p:blipFill>
        <p:spPr>
          <a:xfrm>
            <a:off x="1255150" y="2226875"/>
            <a:ext cx="10667700" cy="7087500"/>
          </a:xfrm>
          <a:prstGeom prst="roundRect">
            <a:avLst>
              <a:gd fmla="val 16667" name="adj"/>
            </a:avLst>
          </a:prstGeom>
          <a:noFill/>
          <a:ln>
            <a:noFill/>
          </a:ln>
        </p:spPr>
      </p:pic>
      <p:sp>
        <p:nvSpPr>
          <p:cNvPr id="462" name="Google Shape;462;g37578aa6b1c_0_0"/>
          <p:cNvSpPr/>
          <p:nvPr/>
        </p:nvSpPr>
        <p:spPr>
          <a:xfrm>
            <a:off x="12725066" y="2121025"/>
            <a:ext cx="2429400" cy="2223900"/>
          </a:xfrm>
          <a:prstGeom prst="ellipse">
            <a:avLst/>
          </a:prstGeom>
          <a:solidFill>
            <a:srgbClr val="BBC8B1"/>
          </a:solidFill>
          <a:ln cap="flat" cmpd="sng" w="8125">
            <a:solidFill>
              <a:schemeClr val="lt2"/>
            </a:solidFill>
            <a:prstDash val="solid"/>
            <a:round/>
            <a:headEnd len="sm" w="sm" type="none"/>
            <a:tailEnd len="sm" w="sm" type="none"/>
          </a:ln>
        </p:spPr>
        <p:txBody>
          <a:bodyPr anchorCtr="0" anchor="ctr" bIns="77900" lIns="77900" spcFirstLastPara="1" rIns="77900" wrap="square" tIns="77900">
            <a:noAutofit/>
          </a:bodyPr>
          <a:lstStyle/>
          <a:p>
            <a:pPr indent="0" lvl="0" marL="0" rtl="0" algn="ctr">
              <a:spcBef>
                <a:spcPts val="0"/>
              </a:spcBef>
              <a:spcAft>
                <a:spcPts val="0"/>
              </a:spcAft>
              <a:buNone/>
            </a:pPr>
            <a:r>
              <a:rPr b="1" lang="en-US" sz="3407">
                <a:solidFill>
                  <a:srgbClr val="465739"/>
                </a:solidFill>
                <a:latin typeface="Poppins"/>
                <a:ea typeface="Poppins"/>
                <a:cs typeface="Poppins"/>
                <a:sym typeface="Poppins"/>
              </a:rPr>
              <a:t>可檢核</a:t>
            </a:r>
            <a:endParaRPr b="1" sz="3407">
              <a:solidFill>
                <a:srgbClr val="465739"/>
              </a:solidFill>
              <a:latin typeface="Poppins"/>
              <a:ea typeface="Poppins"/>
              <a:cs typeface="Poppins"/>
              <a:sym typeface="Poppins"/>
            </a:endParaRPr>
          </a:p>
        </p:txBody>
      </p:sp>
      <p:sp>
        <p:nvSpPr>
          <p:cNvPr id="463" name="Google Shape;463;g37578aa6b1c_0_0"/>
          <p:cNvSpPr/>
          <p:nvPr/>
        </p:nvSpPr>
        <p:spPr>
          <a:xfrm>
            <a:off x="14902490" y="4799007"/>
            <a:ext cx="2429400" cy="2223900"/>
          </a:xfrm>
          <a:prstGeom prst="ellipse">
            <a:avLst/>
          </a:prstGeom>
          <a:solidFill>
            <a:srgbClr val="BBC8B1"/>
          </a:solidFill>
          <a:ln cap="flat" cmpd="sng" w="8125">
            <a:solidFill>
              <a:schemeClr val="lt2"/>
            </a:solidFill>
            <a:prstDash val="solid"/>
            <a:round/>
            <a:headEnd len="sm" w="sm" type="none"/>
            <a:tailEnd len="sm" w="sm" type="none"/>
          </a:ln>
        </p:spPr>
        <p:txBody>
          <a:bodyPr anchorCtr="0" anchor="ctr" bIns="77900" lIns="77900" spcFirstLastPara="1" rIns="77900" wrap="square" tIns="77900">
            <a:noAutofit/>
          </a:bodyPr>
          <a:lstStyle/>
          <a:p>
            <a:pPr indent="0" lvl="0" marL="0" rtl="0" algn="ctr">
              <a:spcBef>
                <a:spcPts val="0"/>
              </a:spcBef>
              <a:spcAft>
                <a:spcPts val="0"/>
              </a:spcAft>
              <a:buNone/>
            </a:pPr>
            <a:r>
              <a:rPr b="1" lang="en-US" sz="3407">
                <a:solidFill>
                  <a:srgbClr val="465739"/>
                </a:solidFill>
                <a:latin typeface="Poppins"/>
                <a:ea typeface="Poppins"/>
                <a:cs typeface="Poppins"/>
                <a:sym typeface="Poppins"/>
              </a:rPr>
              <a:t>可標示</a:t>
            </a:r>
            <a:endParaRPr b="1" sz="3407">
              <a:solidFill>
                <a:srgbClr val="465739"/>
              </a:solidFill>
              <a:latin typeface="Poppins"/>
              <a:ea typeface="Poppins"/>
              <a:cs typeface="Poppins"/>
              <a:sym typeface="Poppins"/>
            </a:endParaRPr>
          </a:p>
        </p:txBody>
      </p:sp>
      <p:sp>
        <p:nvSpPr>
          <p:cNvPr id="464" name="Google Shape;464;g37578aa6b1c_0_0"/>
          <p:cNvSpPr/>
          <p:nvPr/>
        </p:nvSpPr>
        <p:spPr>
          <a:xfrm>
            <a:off x="12473125" y="7191933"/>
            <a:ext cx="2429400" cy="2223900"/>
          </a:xfrm>
          <a:prstGeom prst="ellipse">
            <a:avLst/>
          </a:prstGeom>
          <a:solidFill>
            <a:srgbClr val="BBC8B1"/>
          </a:solidFill>
          <a:ln cap="flat" cmpd="sng" w="8125">
            <a:solidFill>
              <a:schemeClr val="lt2"/>
            </a:solidFill>
            <a:prstDash val="solid"/>
            <a:round/>
            <a:headEnd len="sm" w="sm" type="none"/>
            <a:tailEnd len="sm" w="sm" type="none"/>
          </a:ln>
        </p:spPr>
        <p:txBody>
          <a:bodyPr anchorCtr="0" anchor="ctr" bIns="77900" lIns="77900" spcFirstLastPara="1" rIns="77900" wrap="square" tIns="77900">
            <a:noAutofit/>
          </a:bodyPr>
          <a:lstStyle/>
          <a:p>
            <a:pPr indent="0" lvl="0" marL="0" rtl="0" algn="ctr">
              <a:spcBef>
                <a:spcPts val="0"/>
              </a:spcBef>
              <a:spcAft>
                <a:spcPts val="0"/>
              </a:spcAft>
              <a:buNone/>
            </a:pPr>
            <a:r>
              <a:rPr b="1" lang="en-US" sz="3407">
                <a:solidFill>
                  <a:srgbClr val="465739"/>
                </a:solidFill>
                <a:latin typeface="Poppins"/>
                <a:ea typeface="Poppins"/>
                <a:cs typeface="Poppins"/>
                <a:sym typeface="Poppins"/>
              </a:rPr>
              <a:t>可比較</a:t>
            </a:r>
            <a:endParaRPr b="1" sz="3407">
              <a:solidFill>
                <a:srgbClr val="465739"/>
              </a:solidFill>
              <a:latin typeface="Poppins"/>
              <a:ea typeface="Poppins"/>
              <a:cs typeface="Poppins"/>
              <a:sym typeface="Poppins"/>
            </a:endParaRPr>
          </a:p>
        </p:txBody>
      </p:sp>
      <p:sp>
        <p:nvSpPr>
          <p:cNvPr id="465" name="Google Shape;465;g37578aa6b1c_0_0"/>
          <p:cNvSpPr/>
          <p:nvPr/>
        </p:nvSpPr>
        <p:spPr>
          <a:xfrm>
            <a:off x="14712310" y="3979884"/>
            <a:ext cx="838800" cy="1049400"/>
          </a:xfrm>
          <a:prstGeom prst="mathMultiply">
            <a:avLst>
              <a:gd fmla="val 23520" name="adj1"/>
            </a:avLst>
          </a:prstGeom>
          <a:solidFill>
            <a:srgbClr val="465739"/>
          </a:solidFill>
          <a:ln cap="flat" cmpd="sng" w="8125">
            <a:solidFill>
              <a:srgbClr val="BBC8B1"/>
            </a:solidFill>
            <a:prstDash val="solid"/>
            <a:round/>
            <a:headEnd len="sm" w="sm" type="none"/>
            <a:tailEnd len="sm" w="sm" type="none"/>
          </a:ln>
        </p:spPr>
        <p:txBody>
          <a:bodyPr anchorCtr="0" anchor="ctr" bIns="77900" lIns="77900" spcFirstLastPara="1" rIns="77900" wrap="square" tIns="77900">
            <a:noAutofit/>
          </a:bodyPr>
          <a:lstStyle/>
          <a:p>
            <a:pPr indent="0" lvl="0" marL="0" rtl="0" algn="ctr">
              <a:spcBef>
                <a:spcPts val="0"/>
              </a:spcBef>
              <a:spcAft>
                <a:spcPts val="0"/>
              </a:spcAft>
              <a:buNone/>
            </a:pPr>
            <a:r>
              <a:t/>
            </a:r>
            <a:endParaRPr sz="1192">
              <a:latin typeface="Calibri"/>
              <a:ea typeface="Calibri"/>
              <a:cs typeface="Calibri"/>
              <a:sym typeface="Calibri"/>
            </a:endParaRPr>
          </a:p>
        </p:txBody>
      </p:sp>
      <p:sp>
        <p:nvSpPr>
          <p:cNvPr id="466" name="Google Shape;466;g37578aa6b1c_0_0"/>
          <p:cNvSpPr/>
          <p:nvPr/>
        </p:nvSpPr>
        <p:spPr>
          <a:xfrm>
            <a:off x="14524004" y="6611449"/>
            <a:ext cx="838800" cy="1049400"/>
          </a:xfrm>
          <a:prstGeom prst="mathMultiply">
            <a:avLst>
              <a:gd fmla="val 23520" name="adj1"/>
            </a:avLst>
          </a:prstGeom>
          <a:solidFill>
            <a:srgbClr val="465739"/>
          </a:solidFill>
          <a:ln cap="flat" cmpd="sng" w="8125">
            <a:solidFill>
              <a:srgbClr val="BBC8B1"/>
            </a:solidFill>
            <a:prstDash val="solid"/>
            <a:round/>
            <a:headEnd len="sm" w="sm" type="none"/>
            <a:tailEnd len="sm" w="sm" type="none"/>
          </a:ln>
        </p:spPr>
        <p:txBody>
          <a:bodyPr anchorCtr="0" anchor="ctr" bIns="77900" lIns="77900" spcFirstLastPara="1" rIns="77900" wrap="square" tIns="77900">
            <a:noAutofit/>
          </a:bodyPr>
          <a:lstStyle/>
          <a:p>
            <a:pPr indent="0" lvl="0" marL="0" rtl="0" algn="ctr">
              <a:spcBef>
                <a:spcPts val="0"/>
              </a:spcBef>
              <a:spcAft>
                <a:spcPts val="0"/>
              </a:spcAft>
              <a:buNone/>
            </a:pPr>
            <a:r>
              <a:t/>
            </a:r>
            <a:endParaRPr sz="1192">
              <a:latin typeface="Calibri"/>
              <a:ea typeface="Calibri"/>
              <a:cs typeface="Calibri"/>
              <a:sym typeface="Calibri"/>
            </a:endParaRPr>
          </a:p>
        </p:txBody>
      </p:sp>
      <p:sp>
        <p:nvSpPr>
          <p:cNvPr id="467" name="Google Shape;467;g37578aa6b1c_0_0"/>
          <p:cNvSpPr txBox="1"/>
          <p:nvPr/>
        </p:nvSpPr>
        <p:spPr>
          <a:xfrm>
            <a:off x="3785700" y="622800"/>
            <a:ext cx="10716600" cy="8466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Clr>
                <a:schemeClr val="dk1"/>
              </a:buClr>
              <a:buSzPts val="1100"/>
              <a:buFont typeface="Arial"/>
              <a:buNone/>
            </a:pPr>
            <a:r>
              <a:rPr b="1" lang="en-US" sz="5500">
                <a:solidFill>
                  <a:srgbClr val="465739"/>
                </a:solidFill>
              </a:rPr>
              <a:t>應用情境舉例：使用者介面開發</a:t>
            </a:r>
            <a:endParaRPr b="1" sz="5500">
              <a:solidFill>
                <a:srgbClr val="46573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12"/>
          <p:cNvPicPr preferRelativeResize="0"/>
          <p:nvPr/>
        </p:nvPicPr>
        <p:blipFill>
          <a:blip r:embed="rId3">
            <a:alphaModFix/>
          </a:blip>
          <a:stretch>
            <a:fillRect/>
          </a:stretch>
        </p:blipFill>
        <p:spPr>
          <a:xfrm>
            <a:off x="-658300" y="2292501"/>
            <a:ext cx="19604577" cy="7763350"/>
          </a:xfrm>
          <a:prstGeom prst="rect">
            <a:avLst/>
          </a:prstGeom>
          <a:noFill/>
          <a:ln>
            <a:noFill/>
          </a:ln>
        </p:spPr>
      </p:pic>
      <p:sp>
        <p:nvSpPr>
          <p:cNvPr id="473" name="Google Shape;473;p12"/>
          <p:cNvSpPr txBox="1"/>
          <p:nvPr/>
        </p:nvSpPr>
        <p:spPr>
          <a:xfrm>
            <a:off x="1118100" y="234200"/>
            <a:ext cx="16051800" cy="123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0" u="none" cap="none" strike="noStrike">
                <a:solidFill>
                  <a:srgbClr val="465739"/>
                </a:solidFill>
                <a:latin typeface="Arial"/>
                <a:ea typeface="Arial"/>
                <a:cs typeface="Arial"/>
                <a:sym typeface="Arial"/>
              </a:rPr>
              <a:t> </a:t>
            </a:r>
            <a:r>
              <a:rPr b="1" lang="en-US" sz="5500">
                <a:solidFill>
                  <a:srgbClr val="465739"/>
                </a:solidFill>
              </a:rPr>
              <a:t>反思與限制</a:t>
            </a:r>
            <a:endParaRPr b="1" sz="5500">
              <a:solidFill>
                <a:srgbClr val="465739"/>
              </a:solidFill>
            </a:endParaRPr>
          </a:p>
        </p:txBody>
      </p:sp>
      <p:grpSp>
        <p:nvGrpSpPr>
          <p:cNvPr id="474" name="Google Shape;474;p12"/>
          <p:cNvGrpSpPr/>
          <p:nvPr/>
        </p:nvGrpSpPr>
        <p:grpSpPr>
          <a:xfrm>
            <a:off x="9913683" y="6600388"/>
            <a:ext cx="8001309" cy="2828975"/>
            <a:chOff x="8886925" y="7734300"/>
            <a:chExt cx="8663176" cy="2828975"/>
          </a:xfrm>
        </p:grpSpPr>
        <p:sp>
          <p:nvSpPr>
            <p:cNvPr id="475" name="Google Shape;475;p12"/>
            <p:cNvSpPr txBox="1"/>
            <p:nvPr/>
          </p:nvSpPr>
          <p:spPr>
            <a:xfrm>
              <a:off x="10137476" y="7734300"/>
              <a:ext cx="5103900" cy="661800"/>
            </a:xfrm>
            <a:prstGeom prst="rect">
              <a:avLst/>
            </a:prstGeom>
            <a:noFill/>
            <a:ln>
              <a:noFill/>
            </a:ln>
          </p:spPr>
          <p:txBody>
            <a:bodyPr anchorCtr="0" anchor="t" bIns="91425" lIns="91425" spcFirstLastPara="1" rIns="91425" wrap="square" tIns="91425">
              <a:spAutoFit/>
            </a:bodyPr>
            <a:lstStyle/>
            <a:p>
              <a:pPr indent="0" lvl="0" marL="0" rtl="0" algn="ctr">
                <a:lnSpc>
                  <a:spcPct val="140000"/>
                </a:lnSpc>
                <a:spcBef>
                  <a:spcPts val="0"/>
                </a:spcBef>
                <a:spcAft>
                  <a:spcPts val="0"/>
                </a:spcAft>
                <a:buNone/>
              </a:pPr>
              <a:r>
                <a:rPr b="1" lang="en-US" sz="3100">
                  <a:solidFill>
                    <a:srgbClr val="465739"/>
                  </a:solidFill>
                  <a:latin typeface="Poppins"/>
                  <a:ea typeface="Poppins"/>
                  <a:cs typeface="Poppins"/>
                  <a:sym typeface="Poppins"/>
                </a:rPr>
                <a:t>貓狗資料不夠</a:t>
              </a:r>
              <a:endParaRPr/>
            </a:p>
          </p:txBody>
        </p:sp>
        <p:sp>
          <p:nvSpPr>
            <p:cNvPr id="476" name="Google Shape;476;p12"/>
            <p:cNvSpPr txBox="1"/>
            <p:nvPr/>
          </p:nvSpPr>
          <p:spPr>
            <a:xfrm>
              <a:off x="8887001" y="8396100"/>
              <a:ext cx="8663100" cy="6618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3100">
                  <a:solidFill>
                    <a:srgbClr val="465739"/>
                  </a:solidFill>
                  <a:latin typeface="Poppins"/>
                  <a:ea typeface="Poppins"/>
                  <a:cs typeface="Poppins"/>
                  <a:sym typeface="Poppins"/>
                </a:rPr>
                <a:t>多數不是寵物物種，外推有誤差。</a:t>
              </a:r>
              <a:endParaRPr sz="3200">
                <a:solidFill>
                  <a:schemeClr val="dk1"/>
                </a:solidFill>
                <a:latin typeface="Calibri"/>
                <a:ea typeface="Calibri"/>
                <a:cs typeface="Calibri"/>
                <a:sym typeface="Calibri"/>
              </a:endParaRPr>
            </a:p>
          </p:txBody>
        </p:sp>
        <p:sp>
          <p:nvSpPr>
            <p:cNvPr id="477" name="Google Shape;477;p12"/>
            <p:cNvSpPr txBox="1"/>
            <p:nvPr/>
          </p:nvSpPr>
          <p:spPr>
            <a:xfrm>
              <a:off x="8886925" y="9233375"/>
              <a:ext cx="8663100" cy="13299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3100">
                  <a:solidFill>
                    <a:srgbClr val="465739"/>
                  </a:solidFill>
                  <a:latin typeface="Poppins"/>
                  <a:ea typeface="Poppins"/>
                  <a:cs typeface="Poppins"/>
                  <a:sym typeface="Poppins"/>
                </a:rPr>
                <a:t> → 建立貓狗專屬門檻／子模型，做外部驗證。。</a:t>
              </a:r>
              <a:endParaRPr sz="3200">
                <a:solidFill>
                  <a:schemeClr val="dk1"/>
                </a:solidFill>
                <a:latin typeface="Calibri"/>
                <a:ea typeface="Calibri"/>
                <a:cs typeface="Calibri"/>
                <a:sym typeface="Calibri"/>
              </a:endParaRPr>
            </a:p>
          </p:txBody>
        </p:sp>
      </p:grpSp>
      <p:grpSp>
        <p:nvGrpSpPr>
          <p:cNvPr id="478" name="Google Shape;478;p12"/>
          <p:cNvGrpSpPr/>
          <p:nvPr/>
        </p:nvGrpSpPr>
        <p:grpSpPr>
          <a:xfrm>
            <a:off x="633298" y="3024975"/>
            <a:ext cx="8001375" cy="2730475"/>
            <a:chOff x="480900" y="2872575"/>
            <a:chExt cx="8001375" cy="2730475"/>
          </a:xfrm>
        </p:grpSpPr>
        <p:sp>
          <p:nvSpPr>
            <p:cNvPr id="479" name="Google Shape;479;p12"/>
            <p:cNvSpPr txBox="1"/>
            <p:nvPr/>
          </p:nvSpPr>
          <p:spPr>
            <a:xfrm>
              <a:off x="1731450" y="2872575"/>
              <a:ext cx="5103900" cy="661800"/>
            </a:xfrm>
            <a:prstGeom prst="rect">
              <a:avLst/>
            </a:prstGeom>
            <a:noFill/>
            <a:ln>
              <a:noFill/>
            </a:ln>
          </p:spPr>
          <p:txBody>
            <a:bodyPr anchorCtr="0" anchor="t" bIns="91425" lIns="91425" spcFirstLastPara="1" rIns="91425" wrap="square" tIns="91425">
              <a:spAutoFit/>
            </a:bodyPr>
            <a:lstStyle/>
            <a:p>
              <a:pPr indent="0" lvl="0" marL="1371600" rtl="0" algn="l">
                <a:lnSpc>
                  <a:spcPct val="140000"/>
                </a:lnSpc>
                <a:spcBef>
                  <a:spcPts val="0"/>
                </a:spcBef>
                <a:spcAft>
                  <a:spcPts val="0"/>
                </a:spcAft>
                <a:buNone/>
              </a:pPr>
              <a:r>
                <a:rPr b="1" lang="en-US" sz="3100">
                  <a:solidFill>
                    <a:srgbClr val="465739"/>
                  </a:solidFill>
                  <a:latin typeface="Poppins"/>
                  <a:ea typeface="Poppins"/>
                  <a:cs typeface="Poppins"/>
                  <a:sym typeface="Poppins"/>
                </a:rPr>
                <a:t>只看單一成分</a:t>
              </a:r>
              <a:endParaRPr/>
            </a:p>
          </p:txBody>
        </p:sp>
        <p:sp>
          <p:nvSpPr>
            <p:cNvPr id="480" name="Google Shape;480;p12"/>
            <p:cNvSpPr txBox="1"/>
            <p:nvPr/>
          </p:nvSpPr>
          <p:spPr>
            <a:xfrm>
              <a:off x="480975" y="3534375"/>
              <a:ext cx="8001300" cy="13299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3100">
                  <a:solidFill>
                    <a:srgbClr val="465739"/>
                  </a:solidFill>
                  <a:latin typeface="Poppins"/>
                  <a:ea typeface="Poppins"/>
                  <a:cs typeface="Poppins"/>
                  <a:sym typeface="Poppins"/>
                </a:rPr>
                <a:t>目前以 CAS 為單位，沒完全涵蓋混合配方與燃燒產物。</a:t>
              </a:r>
              <a:endParaRPr sz="3200">
                <a:solidFill>
                  <a:schemeClr val="dk1"/>
                </a:solidFill>
                <a:latin typeface="Calibri"/>
                <a:ea typeface="Calibri"/>
                <a:cs typeface="Calibri"/>
                <a:sym typeface="Calibri"/>
              </a:endParaRPr>
            </a:p>
          </p:txBody>
        </p:sp>
        <p:sp>
          <p:nvSpPr>
            <p:cNvPr id="481" name="Google Shape;481;p12"/>
            <p:cNvSpPr txBox="1"/>
            <p:nvPr/>
          </p:nvSpPr>
          <p:spPr>
            <a:xfrm>
              <a:off x="480900" y="4941250"/>
              <a:ext cx="7605000" cy="6618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US" sz="3100">
                  <a:solidFill>
                    <a:srgbClr val="465739"/>
                  </a:solidFill>
                  <a:latin typeface="Poppins"/>
                  <a:ea typeface="Poppins"/>
                  <a:cs typeface="Poppins"/>
                  <a:sym typeface="Poppins"/>
                </a:rPr>
                <a:t>→</a:t>
              </a:r>
              <a:r>
                <a:rPr lang="en-US" sz="3100">
                  <a:solidFill>
                    <a:srgbClr val="465739"/>
                  </a:solidFill>
                  <a:latin typeface="Poppins"/>
                  <a:ea typeface="Poppins"/>
                  <a:cs typeface="Poppins"/>
                  <a:sym typeface="Poppins"/>
                </a:rPr>
                <a:t> 用配方比例加權＋補燃燒後化物資料。</a:t>
              </a:r>
              <a:endParaRPr sz="3200">
                <a:solidFill>
                  <a:schemeClr val="dk1"/>
                </a:solidFill>
                <a:latin typeface="Calibri"/>
                <a:ea typeface="Calibri"/>
                <a:cs typeface="Calibri"/>
                <a:sym typeface="Calibri"/>
              </a:endParaRPr>
            </a:p>
          </p:txBody>
        </p:sp>
      </p:grpSp>
      <p:grpSp>
        <p:nvGrpSpPr>
          <p:cNvPr id="482" name="Google Shape;482;p12"/>
          <p:cNvGrpSpPr/>
          <p:nvPr/>
        </p:nvGrpSpPr>
        <p:grpSpPr>
          <a:xfrm>
            <a:off x="505828" y="6674186"/>
            <a:ext cx="8256315" cy="2681412"/>
            <a:chOff x="480900" y="2566913"/>
            <a:chExt cx="9123000" cy="2681412"/>
          </a:xfrm>
        </p:grpSpPr>
        <p:sp>
          <p:nvSpPr>
            <p:cNvPr id="483" name="Google Shape;483;p12"/>
            <p:cNvSpPr txBox="1"/>
            <p:nvPr/>
          </p:nvSpPr>
          <p:spPr>
            <a:xfrm>
              <a:off x="1731450" y="2566913"/>
              <a:ext cx="5103900" cy="661800"/>
            </a:xfrm>
            <a:prstGeom prst="rect">
              <a:avLst/>
            </a:prstGeom>
            <a:noFill/>
            <a:ln>
              <a:noFill/>
            </a:ln>
          </p:spPr>
          <p:txBody>
            <a:bodyPr anchorCtr="0" anchor="t" bIns="91425" lIns="91425" spcFirstLastPara="1" rIns="91425" wrap="square" tIns="91425">
              <a:spAutoFit/>
            </a:bodyPr>
            <a:lstStyle/>
            <a:p>
              <a:pPr indent="0" lvl="0" marL="1371600" rtl="0" algn="l">
                <a:lnSpc>
                  <a:spcPct val="140000"/>
                </a:lnSpc>
                <a:spcBef>
                  <a:spcPts val="0"/>
                </a:spcBef>
                <a:spcAft>
                  <a:spcPts val="0"/>
                </a:spcAft>
                <a:buNone/>
              </a:pPr>
              <a:r>
                <a:rPr b="1" lang="en-US" sz="3100">
                  <a:solidFill>
                    <a:srgbClr val="465739"/>
                  </a:solidFill>
                  <a:latin typeface="Poppins"/>
                  <a:ea typeface="Poppins"/>
                  <a:cs typeface="Poppins"/>
                  <a:sym typeface="Poppins"/>
                </a:rPr>
                <a:t>分數未校準</a:t>
              </a:r>
              <a:endParaRPr/>
            </a:p>
          </p:txBody>
        </p:sp>
        <p:sp>
          <p:nvSpPr>
            <p:cNvPr id="484" name="Google Shape;484;p12"/>
            <p:cNvSpPr txBox="1"/>
            <p:nvPr/>
          </p:nvSpPr>
          <p:spPr>
            <a:xfrm>
              <a:off x="480900" y="3207474"/>
              <a:ext cx="9123000" cy="6618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3100">
                  <a:solidFill>
                    <a:srgbClr val="465739"/>
                  </a:solidFill>
                  <a:latin typeface="Poppins"/>
                  <a:ea typeface="Poppins"/>
                  <a:cs typeface="Poppins"/>
                  <a:sym typeface="Poppins"/>
                </a:rPr>
                <a:t>模型機率適合排序，不等於「安全/不安全」。</a:t>
              </a:r>
              <a:endParaRPr sz="3200">
                <a:solidFill>
                  <a:schemeClr val="dk1"/>
                </a:solidFill>
                <a:latin typeface="Calibri"/>
                <a:ea typeface="Calibri"/>
                <a:cs typeface="Calibri"/>
                <a:sym typeface="Calibri"/>
              </a:endParaRPr>
            </a:p>
          </p:txBody>
        </p:sp>
        <p:sp>
          <p:nvSpPr>
            <p:cNvPr id="485" name="Google Shape;485;p12"/>
            <p:cNvSpPr txBox="1"/>
            <p:nvPr/>
          </p:nvSpPr>
          <p:spPr>
            <a:xfrm>
              <a:off x="480901" y="3918424"/>
              <a:ext cx="9123000" cy="13299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3100">
                  <a:solidFill>
                    <a:srgbClr val="465739"/>
                  </a:solidFill>
                  <a:latin typeface="Poppins"/>
                  <a:ea typeface="Poppins"/>
                  <a:cs typeface="Poppins"/>
                  <a:sym typeface="Poppins"/>
                </a:rPr>
                <a:t>→做機率校準（Platt／Isotonic），再定決策門檻。</a:t>
              </a:r>
              <a:endParaRPr sz="3200">
                <a:solidFill>
                  <a:schemeClr val="dk1"/>
                </a:solidFill>
                <a:latin typeface="Calibri"/>
                <a:ea typeface="Calibri"/>
                <a:cs typeface="Calibri"/>
                <a:sym typeface="Calibri"/>
              </a:endParaRPr>
            </a:p>
          </p:txBody>
        </p:sp>
      </p:grpSp>
      <p:grpSp>
        <p:nvGrpSpPr>
          <p:cNvPr id="486" name="Google Shape;486;p12"/>
          <p:cNvGrpSpPr/>
          <p:nvPr/>
        </p:nvGrpSpPr>
        <p:grpSpPr>
          <a:xfrm>
            <a:off x="9862172" y="2690925"/>
            <a:ext cx="8104330" cy="3398575"/>
            <a:chOff x="962425" y="2872588"/>
            <a:chExt cx="8663100" cy="3398575"/>
          </a:xfrm>
        </p:grpSpPr>
        <p:sp>
          <p:nvSpPr>
            <p:cNvPr id="487" name="Google Shape;487;p12"/>
            <p:cNvSpPr txBox="1"/>
            <p:nvPr/>
          </p:nvSpPr>
          <p:spPr>
            <a:xfrm>
              <a:off x="2212975" y="2872588"/>
              <a:ext cx="5103900" cy="661800"/>
            </a:xfrm>
            <a:prstGeom prst="rect">
              <a:avLst/>
            </a:prstGeom>
            <a:noFill/>
            <a:ln>
              <a:noFill/>
            </a:ln>
          </p:spPr>
          <p:txBody>
            <a:bodyPr anchorCtr="0" anchor="t" bIns="91425" lIns="91425" spcFirstLastPara="1" rIns="91425" wrap="square" tIns="91425">
              <a:spAutoFit/>
            </a:bodyPr>
            <a:lstStyle/>
            <a:p>
              <a:pPr indent="0" lvl="0" marL="1371600" rtl="0" algn="l">
                <a:lnSpc>
                  <a:spcPct val="140000"/>
                </a:lnSpc>
                <a:spcBef>
                  <a:spcPts val="0"/>
                </a:spcBef>
                <a:spcAft>
                  <a:spcPts val="0"/>
                </a:spcAft>
                <a:buNone/>
              </a:pPr>
              <a:r>
                <a:rPr b="1" lang="en-US" sz="3100">
                  <a:solidFill>
                    <a:srgbClr val="465739"/>
                  </a:solidFill>
                  <a:latin typeface="Poppins"/>
                  <a:ea typeface="Poppins"/>
                  <a:cs typeface="Poppins"/>
                  <a:sym typeface="Poppins"/>
                </a:rPr>
                <a:t>資料品質參差</a:t>
              </a:r>
              <a:endParaRPr/>
            </a:p>
          </p:txBody>
        </p:sp>
        <p:sp>
          <p:nvSpPr>
            <p:cNvPr id="488" name="Google Shape;488;p12"/>
            <p:cNvSpPr txBox="1"/>
            <p:nvPr/>
          </p:nvSpPr>
          <p:spPr>
            <a:xfrm>
              <a:off x="962425" y="3534388"/>
              <a:ext cx="8332200" cy="13299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3100">
                  <a:solidFill>
                    <a:srgbClr val="465739"/>
                  </a:solidFill>
                  <a:latin typeface="Poppins"/>
                  <a:ea typeface="Poppins"/>
                  <a:cs typeface="Poppins"/>
                  <a:sym typeface="Poppins"/>
                </a:rPr>
                <a:t>資料來源多元，模型將實驗室差異錯誤辨識為毒性差異。</a:t>
              </a:r>
              <a:endParaRPr sz="3200">
                <a:solidFill>
                  <a:schemeClr val="dk1"/>
                </a:solidFill>
                <a:latin typeface="Calibri"/>
                <a:ea typeface="Calibri"/>
                <a:cs typeface="Calibri"/>
                <a:sym typeface="Calibri"/>
              </a:endParaRPr>
            </a:p>
          </p:txBody>
        </p:sp>
        <p:sp>
          <p:nvSpPr>
            <p:cNvPr id="489" name="Google Shape;489;p12"/>
            <p:cNvSpPr txBox="1"/>
            <p:nvPr/>
          </p:nvSpPr>
          <p:spPr>
            <a:xfrm>
              <a:off x="962425" y="4941263"/>
              <a:ext cx="8663100" cy="13299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3100">
                  <a:solidFill>
                    <a:srgbClr val="465739"/>
                  </a:solidFill>
                  <a:latin typeface="Poppins"/>
                  <a:ea typeface="Poppins"/>
                  <a:cs typeface="Poppins"/>
                  <a:sym typeface="Poppins"/>
                </a:rPr>
                <a:t>→ 強化資料治理（請該領域專家對欄位審核，排除錯誤</a:t>
              </a:r>
              <a:r>
                <a:rPr lang="en-US" sz="3000">
                  <a:solidFill>
                    <a:schemeClr val="dk1"/>
                  </a:solidFill>
                  <a:latin typeface="Poppins"/>
                  <a:ea typeface="Poppins"/>
                  <a:cs typeface="Poppins"/>
                  <a:sym typeface="Poppins"/>
                </a:rPr>
                <a:t>）</a:t>
              </a:r>
              <a:endParaRPr sz="32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grpSp>
        <p:nvGrpSpPr>
          <p:cNvPr id="494" name="Google Shape;494;p13"/>
          <p:cNvGrpSpPr/>
          <p:nvPr/>
        </p:nvGrpSpPr>
        <p:grpSpPr>
          <a:xfrm>
            <a:off x="-514350" y="-695176"/>
            <a:ext cx="7554533" cy="11915438"/>
            <a:chOff x="0" y="-47625"/>
            <a:chExt cx="1989671" cy="3138222"/>
          </a:xfrm>
        </p:grpSpPr>
        <p:sp>
          <p:nvSpPr>
            <p:cNvPr id="495" name="Google Shape;495;p13"/>
            <p:cNvSpPr/>
            <p:nvPr/>
          </p:nvSpPr>
          <p:spPr>
            <a:xfrm>
              <a:off x="0" y="0"/>
              <a:ext cx="1989671" cy="3090597"/>
            </a:xfrm>
            <a:custGeom>
              <a:rect b="b" l="l" r="r" t="t"/>
              <a:pathLst>
                <a:path extrusionOk="0" h="3090597" w="1989671">
                  <a:moveTo>
                    <a:pt x="0" y="0"/>
                  </a:moveTo>
                  <a:lnTo>
                    <a:pt x="1989671" y="0"/>
                  </a:lnTo>
                  <a:lnTo>
                    <a:pt x="1989671" y="3090597"/>
                  </a:lnTo>
                  <a:lnTo>
                    <a:pt x="0" y="3090597"/>
                  </a:lnTo>
                  <a:close/>
                </a:path>
              </a:pathLst>
            </a:custGeom>
            <a:solidFill>
              <a:srgbClr val="EAEBE9"/>
            </a:solidFill>
            <a:ln>
              <a:noFill/>
            </a:ln>
          </p:spPr>
        </p:sp>
        <p:sp>
          <p:nvSpPr>
            <p:cNvPr id="496" name="Google Shape;496;p13"/>
            <p:cNvSpPr txBox="1"/>
            <p:nvPr/>
          </p:nvSpPr>
          <p:spPr>
            <a:xfrm>
              <a:off x="0" y="-47625"/>
              <a:ext cx="1989671" cy="3138222"/>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13"/>
          <p:cNvGrpSpPr/>
          <p:nvPr/>
        </p:nvGrpSpPr>
        <p:grpSpPr>
          <a:xfrm>
            <a:off x="17022970" y="792370"/>
            <a:ext cx="472661" cy="472661"/>
            <a:chOff x="0" y="0"/>
            <a:chExt cx="812800" cy="812800"/>
          </a:xfrm>
        </p:grpSpPr>
        <p:sp>
          <p:nvSpPr>
            <p:cNvPr id="498" name="Google Shape;49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3"/>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0" name="Google Shape;500;p13"/>
          <p:cNvGrpSpPr/>
          <p:nvPr/>
        </p:nvGrpSpPr>
        <p:grpSpPr>
          <a:xfrm>
            <a:off x="15479920" y="8206974"/>
            <a:ext cx="3086100" cy="3266926"/>
            <a:chOff x="0" y="-47625"/>
            <a:chExt cx="812800" cy="860425"/>
          </a:xfrm>
        </p:grpSpPr>
        <p:sp>
          <p:nvSpPr>
            <p:cNvPr id="501" name="Google Shape;501;p1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502" name="Google Shape;502;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03" name="Google Shape;503;p13" title="IMG_5568.jpg"/>
          <p:cNvPicPr preferRelativeResize="0"/>
          <p:nvPr/>
        </p:nvPicPr>
        <p:blipFill rotWithShape="1">
          <a:blip r:embed="rId3">
            <a:alphaModFix/>
          </a:blip>
          <a:srcRect b="8883" l="6699" r="14299" t="0"/>
          <a:stretch/>
        </p:blipFill>
        <p:spPr>
          <a:xfrm>
            <a:off x="735629" y="3486313"/>
            <a:ext cx="2764200" cy="2696400"/>
          </a:xfrm>
          <a:prstGeom prst="ellipse">
            <a:avLst/>
          </a:prstGeom>
          <a:noFill/>
          <a:ln>
            <a:noFill/>
          </a:ln>
        </p:spPr>
      </p:pic>
      <p:sp>
        <p:nvSpPr>
          <p:cNvPr id="504" name="Google Shape;504;p13"/>
          <p:cNvSpPr/>
          <p:nvPr/>
        </p:nvSpPr>
        <p:spPr>
          <a:xfrm>
            <a:off x="3916488" y="3866825"/>
            <a:ext cx="10759800" cy="1354800"/>
          </a:xfrm>
          <a:prstGeom prst="wedgeRectCallout">
            <a:avLst>
              <a:gd fmla="val -53333" name="adj1"/>
              <a:gd fmla="val 81237" name="adj2"/>
            </a:avLst>
          </a:prstGeom>
          <a:solidFill>
            <a:srgbClr val="EAEBE9"/>
          </a:solidFill>
          <a:ln cap="flat" cmpd="sng" w="28575">
            <a:solidFill>
              <a:srgbClr val="46573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solidFill>
                  <a:srgbClr val="465739"/>
                </a:solidFill>
                <a:latin typeface="Poppins"/>
                <a:ea typeface="Poppins"/>
                <a:cs typeface="Poppins"/>
                <a:sym typeface="Poppins"/>
              </a:rPr>
              <a:t>感謝所有老師無保留的分享，讓一個程式小白學會使用 AI 這個工具，AI 真的很好用但在這學習的過程也讓我瞭解其實有很多的參數也依賴人們的經驗和主觀判斷，期許未來能善用所學，更有效率且理智得做決定</a:t>
            </a:r>
            <a:endParaRPr sz="2200">
              <a:solidFill>
                <a:srgbClr val="465739"/>
              </a:solidFill>
              <a:latin typeface="Poppins"/>
              <a:ea typeface="Poppins"/>
              <a:cs typeface="Poppins"/>
              <a:sym typeface="Poppins"/>
            </a:endParaRPr>
          </a:p>
        </p:txBody>
      </p:sp>
      <p:pic>
        <p:nvPicPr>
          <p:cNvPr id="505" name="Google Shape;505;p13" title="LINE_ALBUM_20241225_250819_6.jpg"/>
          <p:cNvPicPr preferRelativeResize="0"/>
          <p:nvPr/>
        </p:nvPicPr>
        <p:blipFill rotWithShape="1">
          <a:blip r:embed="rId4">
            <a:alphaModFix/>
          </a:blip>
          <a:srcRect b="13412" l="0" r="0" t="13412"/>
          <a:stretch/>
        </p:blipFill>
        <p:spPr>
          <a:xfrm>
            <a:off x="14676292" y="6561975"/>
            <a:ext cx="2764200" cy="2696400"/>
          </a:xfrm>
          <a:prstGeom prst="ellipse">
            <a:avLst/>
          </a:prstGeom>
          <a:noFill/>
          <a:ln>
            <a:noFill/>
          </a:ln>
        </p:spPr>
      </p:pic>
      <p:sp>
        <p:nvSpPr>
          <p:cNvPr id="506" name="Google Shape;506;p13"/>
          <p:cNvSpPr/>
          <p:nvPr/>
        </p:nvSpPr>
        <p:spPr>
          <a:xfrm>
            <a:off x="3288800" y="6587675"/>
            <a:ext cx="10759800" cy="1765200"/>
          </a:xfrm>
          <a:prstGeom prst="wedgeRectCallout">
            <a:avLst>
              <a:gd fmla="val 56795" name="adj1"/>
              <a:gd fmla="val 76225" name="adj2"/>
            </a:avLst>
          </a:prstGeom>
          <a:solidFill>
            <a:srgbClr val="EAEBE9"/>
          </a:solidFill>
          <a:ln cap="flat" cmpd="sng" w="28575">
            <a:solidFill>
              <a:srgbClr val="465739"/>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lnSpc>
                <a:spcPct val="140022"/>
              </a:lnSpc>
              <a:spcBef>
                <a:spcPts val="0"/>
              </a:spcBef>
              <a:spcAft>
                <a:spcPts val="0"/>
              </a:spcAft>
              <a:buClr>
                <a:schemeClr val="dk1"/>
              </a:buClr>
              <a:buFont typeface="Arial"/>
              <a:buNone/>
            </a:pPr>
            <a:r>
              <a:rPr lang="en-US" sz="2200">
                <a:solidFill>
                  <a:srgbClr val="465739"/>
                </a:solidFill>
                <a:latin typeface="Poppins"/>
                <a:ea typeface="Poppins"/>
                <a:cs typeface="Poppins"/>
                <a:sym typeface="Poppins"/>
              </a:rPr>
              <a:t>原本以為AI離我很遙遠，但透過課程發現其實AI也可以很有趣也更加理解 AI 在各產業中的潛力與挑戰。感謝老師用心的教學，讓我順利完成這堂課並累積了寶貴的經驗</a:t>
            </a:r>
            <a:r>
              <a:rPr lang="en-US" sz="2200">
                <a:solidFill>
                  <a:srgbClr val="465739"/>
                </a:solidFill>
                <a:latin typeface="Calibri"/>
                <a:ea typeface="Calibri"/>
                <a:cs typeface="Calibri"/>
                <a:sym typeface="Calibri"/>
              </a:rPr>
              <a:t>。</a:t>
            </a:r>
            <a:endParaRPr sz="2200">
              <a:solidFill>
                <a:srgbClr val="465739"/>
              </a:solidFill>
              <a:latin typeface="Calibri"/>
              <a:ea typeface="Calibri"/>
              <a:cs typeface="Calibri"/>
              <a:sym typeface="Calibri"/>
            </a:endParaRPr>
          </a:p>
        </p:txBody>
      </p:sp>
      <p:sp>
        <p:nvSpPr>
          <p:cNvPr id="507" name="Google Shape;507;p13"/>
          <p:cNvSpPr txBox="1"/>
          <p:nvPr/>
        </p:nvSpPr>
        <p:spPr>
          <a:xfrm>
            <a:off x="1288650" y="2496375"/>
            <a:ext cx="15710700" cy="585000"/>
          </a:xfrm>
          <a:prstGeom prst="rect">
            <a:avLst/>
          </a:prstGeom>
          <a:noFill/>
          <a:ln>
            <a:noFill/>
          </a:ln>
        </p:spPr>
        <p:txBody>
          <a:bodyPr anchorCtr="0" anchor="t" bIns="91425" lIns="91425" spcFirstLastPara="1" rIns="91425" wrap="square" tIns="91425">
            <a:spAutoFit/>
          </a:bodyPr>
          <a:lstStyle/>
          <a:p>
            <a:pPr indent="0" lvl="0" marL="0" rtl="0" algn="ctr">
              <a:lnSpc>
                <a:spcPct val="140022"/>
              </a:lnSpc>
              <a:spcBef>
                <a:spcPts val="0"/>
              </a:spcBef>
              <a:spcAft>
                <a:spcPts val="0"/>
              </a:spcAft>
              <a:buClr>
                <a:schemeClr val="dk1"/>
              </a:buClr>
              <a:buSzPts val="1100"/>
              <a:buFont typeface="Arial"/>
              <a:buNone/>
            </a:pPr>
            <a:r>
              <a:rPr b="1" lang="en-US" sz="2600">
                <a:solidFill>
                  <a:srgbClr val="465739"/>
                </a:solidFill>
                <a:latin typeface="Poppins"/>
                <a:ea typeface="Poppins"/>
                <a:cs typeface="Poppins"/>
                <a:sym typeface="Poppins"/>
              </a:rPr>
              <a:t>期待這份工具能拋磚引玉，把毒理資料轉成可操作的風險分級，為香氛市場及寵物友善的合規性奠定雛形</a:t>
            </a:r>
            <a:endParaRPr b="1" sz="3600">
              <a:solidFill>
                <a:schemeClr val="dk1"/>
              </a:solidFill>
              <a:latin typeface="Calibri"/>
              <a:ea typeface="Calibri"/>
              <a:cs typeface="Calibri"/>
              <a:sym typeface="Calibri"/>
            </a:endParaRPr>
          </a:p>
        </p:txBody>
      </p:sp>
      <p:sp>
        <p:nvSpPr>
          <p:cNvPr id="508" name="Google Shape;508;p13"/>
          <p:cNvSpPr txBox="1"/>
          <p:nvPr/>
        </p:nvSpPr>
        <p:spPr>
          <a:xfrm>
            <a:off x="1118100" y="234200"/>
            <a:ext cx="16051800" cy="123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0" u="none" cap="none" strike="noStrike">
                <a:solidFill>
                  <a:srgbClr val="465739"/>
                </a:solidFill>
                <a:latin typeface="Arial"/>
                <a:ea typeface="Arial"/>
                <a:cs typeface="Arial"/>
                <a:sym typeface="Arial"/>
              </a:rPr>
              <a:t> </a:t>
            </a:r>
            <a:r>
              <a:rPr b="1" lang="en-US" sz="5500">
                <a:solidFill>
                  <a:srgbClr val="465739"/>
                </a:solidFill>
              </a:rPr>
              <a:t>結尾與心得</a:t>
            </a:r>
            <a:endParaRPr b="1" sz="5500">
              <a:solidFill>
                <a:srgbClr val="46573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grpSp>
        <p:nvGrpSpPr>
          <p:cNvPr id="513" name="Google Shape;513;p14"/>
          <p:cNvGrpSpPr/>
          <p:nvPr/>
        </p:nvGrpSpPr>
        <p:grpSpPr>
          <a:xfrm>
            <a:off x="792370" y="792370"/>
            <a:ext cx="472661" cy="472661"/>
            <a:chOff x="0" y="0"/>
            <a:chExt cx="812800" cy="812800"/>
          </a:xfrm>
        </p:grpSpPr>
        <p:sp>
          <p:nvSpPr>
            <p:cNvPr id="514" name="Google Shape;51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16" name="Google Shape;516;p14"/>
          <p:cNvCxnSpPr/>
          <p:nvPr/>
        </p:nvCxnSpPr>
        <p:spPr>
          <a:xfrm>
            <a:off x="17364075" y="6915141"/>
            <a:ext cx="0" cy="2610617"/>
          </a:xfrm>
          <a:prstGeom prst="straightConnector1">
            <a:avLst/>
          </a:prstGeom>
          <a:noFill/>
          <a:ln cap="flat" cmpd="sng" w="123825">
            <a:solidFill>
              <a:srgbClr val="BBC8B1"/>
            </a:solidFill>
            <a:prstDash val="dot"/>
            <a:round/>
            <a:headEnd len="sm" w="sm" type="none"/>
            <a:tailEnd len="sm" w="sm" type="none"/>
          </a:ln>
        </p:spPr>
      </p:cxnSp>
      <p:grpSp>
        <p:nvGrpSpPr>
          <p:cNvPr id="517" name="Google Shape;517;p14"/>
          <p:cNvGrpSpPr/>
          <p:nvPr/>
        </p:nvGrpSpPr>
        <p:grpSpPr>
          <a:xfrm>
            <a:off x="13756206" y="-695176"/>
            <a:ext cx="6163724" cy="3266926"/>
            <a:chOff x="0" y="-47625"/>
            <a:chExt cx="1623368" cy="860425"/>
          </a:xfrm>
        </p:grpSpPr>
        <p:sp>
          <p:nvSpPr>
            <p:cNvPr id="518" name="Google Shape;518;p14"/>
            <p:cNvSpPr/>
            <p:nvPr/>
          </p:nvSpPr>
          <p:spPr>
            <a:xfrm>
              <a:off x="0" y="0"/>
              <a:ext cx="1623368" cy="812800"/>
            </a:xfrm>
            <a:custGeom>
              <a:rect b="b" l="l" r="r" t="t"/>
              <a:pathLst>
                <a:path extrusionOk="0" h="812800" w="1623368">
                  <a:moveTo>
                    <a:pt x="0" y="0"/>
                  </a:moveTo>
                  <a:lnTo>
                    <a:pt x="1623368" y="0"/>
                  </a:lnTo>
                  <a:lnTo>
                    <a:pt x="1623368" y="812800"/>
                  </a:lnTo>
                  <a:lnTo>
                    <a:pt x="0" y="812800"/>
                  </a:lnTo>
                  <a:close/>
                </a:path>
              </a:pathLst>
            </a:custGeom>
            <a:solidFill>
              <a:srgbClr val="EAEBE9"/>
            </a:solidFill>
            <a:ln>
              <a:noFill/>
            </a:ln>
          </p:spPr>
        </p:sp>
        <p:sp>
          <p:nvSpPr>
            <p:cNvPr id="519" name="Google Shape;519;p14"/>
            <p:cNvSpPr txBox="1"/>
            <p:nvPr/>
          </p:nvSpPr>
          <p:spPr>
            <a:xfrm>
              <a:off x="0" y="-47625"/>
              <a:ext cx="1623368"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0" name="Google Shape;520;p14"/>
          <p:cNvGrpSpPr/>
          <p:nvPr/>
        </p:nvGrpSpPr>
        <p:grpSpPr>
          <a:xfrm>
            <a:off x="-2582136" y="8181457"/>
            <a:ext cx="7059741" cy="3266926"/>
            <a:chOff x="0" y="-47625"/>
            <a:chExt cx="1859356" cy="860425"/>
          </a:xfrm>
        </p:grpSpPr>
        <p:sp>
          <p:nvSpPr>
            <p:cNvPr id="521" name="Google Shape;521;p14"/>
            <p:cNvSpPr/>
            <p:nvPr/>
          </p:nvSpPr>
          <p:spPr>
            <a:xfrm>
              <a:off x="0" y="0"/>
              <a:ext cx="1859356" cy="812800"/>
            </a:xfrm>
            <a:custGeom>
              <a:rect b="b" l="l" r="r" t="t"/>
              <a:pathLst>
                <a:path extrusionOk="0" h="812800" w="1859356">
                  <a:moveTo>
                    <a:pt x="0" y="0"/>
                  </a:moveTo>
                  <a:lnTo>
                    <a:pt x="1859356" y="0"/>
                  </a:lnTo>
                  <a:lnTo>
                    <a:pt x="1859356" y="812800"/>
                  </a:lnTo>
                  <a:lnTo>
                    <a:pt x="0" y="812800"/>
                  </a:lnTo>
                  <a:close/>
                </a:path>
              </a:pathLst>
            </a:custGeom>
            <a:solidFill>
              <a:srgbClr val="EAEBE9"/>
            </a:solidFill>
            <a:ln>
              <a:noFill/>
            </a:ln>
          </p:spPr>
        </p:sp>
        <p:sp>
          <p:nvSpPr>
            <p:cNvPr id="522" name="Google Shape;522;p14"/>
            <p:cNvSpPr txBox="1"/>
            <p:nvPr/>
          </p:nvSpPr>
          <p:spPr>
            <a:xfrm>
              <a:off x="0" y="-47625"/>
              <a:ext cx="1859356"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3" name="Google Shape;523;p14"/>
          <p:cNvSpPr txBox="1"/>
          <p:nvPr/>
        </p:nvSpPr>
        <p:spPr>
          <a:xfrm>
            <a:off x="12504281" y="8872110"/>
            <a:ext cx="4460100" cy="369300"/>
          </a:xfrm>
          <a:prstGeom prst="rect">
            <a:avLst/>
          </a:prstGeom>
          <a:noFill/>
          <a:ln>
            <a:noFill/>
          </a:ln>
        </p:spPr>
        <p:txBody>
          <a:bodyPr anchorCtr="0" anchor="t" bIns="0" lIns="0" spcFirstLastPara="1" rIns="0" wrap="square" tIns="0">
            <a:spAutoFit/>
          </a:bodyPr>
          <a:lstStyle/>
          <a:p>
            <a:pPr indent="0" lvl="0" marL="0" marR="0" rtl="0" algn="r">
              <a:lnSpc>
                <a:spcPct val="139988"/>
              </a:lnSpc>
              <a:spcBef>
                <a:spcPts val="0"/>
              </a:spcBef>
              <a:spcAft>
                <a:spcPts val="0"/>
              </a:spcAft>
              <a:buNone/>
            </a:pPr>
            <a:r>
              <a:rPr b="0" i="0" lang="en-US" sz="2400" u="none" cap="none" strike="noStrike">
                <a:solidFill>
                  <a:srgbClr val="465739"/>
                </a:solidFill>
                <a:latin typeface="Poppins"/>
                <a:ea typeface="Poppins"/>
                <a:cs typeface="Poppins"/>
                <a:sym typeface="Poppins"/>
              </a:rPr>
              <a:t>20 Aug 2025</a:t>
            </a:r>
            <a:endParaRPr sz="2400"/>
          </a:p>
        </p:txBody>
      </p:sp>
      <p:sp>
        <p:nvSpPr>
          <p:cNvPr id="524" name="Google Shape;524;p14"/>
          <p:cNvSpPr txBox="1"/>
          <p:nvPr/>
        </p:nvSpPr>
        <p:spPr>
          <a:xfrm>
            <a:off x="1771494" y="3429000"/>
            <a:ext cx="14745000" cy="2001000"/>
          </a:xfrm>
          <a:prstGeom prst="rect">
            <a:avLst/>
          </a:prstGeom>
          <a:noFill/>
          <a:ln>
            <a:noFill/>
          </a:ln>
        </p:spPr>
        <p:txBody>
          <a:bodyPr anchorCtr="0" anchor="t" bIns="0" lIns="0" spcFirstLastPara="1" rIns="0" wrap="square" tIns="0">
            <a:spAutoFit/>
          </a:bodyPr>
          <a:lstStyle/>
          <a:p>
            <a:pPr indent="0" lvl="0" marL="0" marR="0" rtl="0" algn="ctr">
              <a:lnSpc>
                <a:spcPct val="114000"/>
              </a:lnSpc>
              <a:spcBef>
                <a:spcPts val="0"/>
              </a:spcBef>
              <a:spcAft>
                <a:spcPts val="0"/>
              </a:spcAft>
              <a:buNone/>
            </a:pPr>
            <a:r>
              <a:rPr b="1" i="0" lang="en-US" sz="13000" u="none" cap="none" strike="noStrike">
                <a:solidFill>
                  <a:srgbClr val="5F6F52"/>
                </a:solidFill>
                <a:latin typeface="Arial"/>
                <a:ea typeface="Arial"/>
                <a:cs typeface="Arial"/>
                <a:sym typeface="Arial"/>
              </a:rPr>
              <a:t>THANK YOU</a:t>
            </a:r>
            <a:endParaRPr sz="13000"/>
          </a:p>
        </p:txBody>
      </p:sp>
      <p:pic>
        <p:nvPicPr>
          <p:cNvPr id="525" name="Google Shape;525;p14" title="paws.png"/>
          <p:cNvPicPr preferRelativeResize="0"/>
          <p:nvPr/>
        </p:nvPicPr>
        <p:blipFill>
          <a:blip r:embed="rId3">
            <a:alphaModFix/>
          </a:blip>
          <a:stretch>
            <a:fillRect/>
          </a:stretch>
        </p:blipFill>
        <p:spPr>
          <a:xfrm rot="1875313">
            <a:off x="13419953" y="5109363"/>
            <a:ext cx="1225144" cy="122514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9" name="Shape 529"/>
        <p:cNvGrpSpPr/>
        <p:nvPr/>
      </p:nvGrpSpPr>
      <p:grpSpPr>
        <a:xfrm>
          <a:off x="0" y="0"/>
          <a:ext cx="0" cy="0"/>
          <a:chOff x="0" y="0"/>
          <a:chExt cx="0" cy="0"/>
        </a:xfrm>
      </p:grpSpPr>
      <p:grpSp>
        <p:nvGrpSpPr>
          <p:cNvPr id="530" name="Google Shape;530;g37b39b409ce_1_128"/>
          <p:cNvGrpSpPr/>
          <p:nvPr/>
        </p:nvGrpSpPr>
        <p:grpSpPr>
          <a:xfrm>
            <a:off x="-968641" y="2604214"/>
            <a:ext cx="21006729" cy="6710417"/>
            <a:chOff x="0" y="-47625"/>
            <a:chExt cx="5532600" cy="1767341"/>
          </a:xfrm>
        </p:grpSpPr>
        <p:sp>
          <p:nvSpPr>
            <p:cNvPr id="531" name="Google Shape;531;g37b39b409ce_1_128"/>
            <p:cNvSpPr/>
            <p:nvPr/>
          </p:nvSpPr>
          <p:spPr>
            <a:xfrm>
              <a:off x="0" y="0"/>
              <a:ext cx="5532560" cy="1719716"/>
            </a:xfrm>
            <a:custGeom>
              <a:rect b="b" l="l" r="r" t="t"/>
              <a:pathLst>
                <a:path extrusionOk="0" h="1719716" w="5532560">
                  <a:moveTo>
                    <a:pt x="0" y="0"/>
                  </a:moveTo>
                  <a:lnTo>
                    <a:pt x="5532560" y="0"/>
                  </a:lnTo>
                  <a:lnTo>
                    <a:pt x="5532560" y="1719716"/>
                  </a:lnTo>
                  <a:lnTo>
                    <a:pt x="0" y="1719716"/>
                  </a:lnTo>
                  <a:close/>
                </a:path>
              </a:pathLst>
            </a:custGeom>
            <a:solidFill>
              <a:srgbClr val="EAEBE9"/>
            </a:solidFill>
            <a:ln>
              <a:noFill/>
            </a:ln>
          </p:spPr>
        </p:sp>
        <p:sp>
          <p:nvSpPr>
            <p:cNvPr id="532" name="Google Shape;532;g37b39b409ce_1_128"/>
            <p:cNvSpPr txBox="1"/>
            <p:nvPr/>
          </p:nvSpPr>
          <p:spPr>
            <a:xfrm>
              <a:off x="0" y="-47625"/>
              <a:ext cx="5532600" cy="17673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3" name="Google Shape;533;g37b39b409ce_1_128"/>
          <p:cNvSpPr txBox="1"/>
          <p:nvPr/>
        </p:nvSpPr>
        <p:spPr>
          <a:xfrm>
            <a:off x="2820222" y="857250"/>
            <a:ext cx="126477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7000">
                <a:solidFill>
                  <a:srgbClr val="465739"/>
                </a:solidFill>
              </a:rPr>
              <a:t>要如何解決</a:t>
            </a:r>
            <a:r>
              <a:rPr b="1" i="0" lang="en-US" sz="7000" u="none" cap="none" strike="noStrike">
                <a:solidFill>
                  <a:srgbClr val="465739"/>
                </a:solidFill>
                <a:latin typeface="Arial"/>
                <a:ea typeface="Arial"/>
                <a:cs typeface="Arial"/>
                <a:sym typeface="Arial"/>
              </a:rPr>
              <a:t>?</a:t>
            </a:r>
            <a:endParaRPr sz="400"/>
          </a:p>
        </p:txBody>
      </p:sp>
      <p:grpSp>
        <p:nvGrpSpPr>
          <p:cNvPr id="534" name="Google Shape;534;g37b39b409ce_1_128"/>
          <p:cNvGrpSpPr/>
          <p:nvPr/>
        </p:nvGrpSpPr>
        <p:grpSpPr>
          <a:xfrm>
            <a:off x="17022970" y="792370"/>
            <a:ext cx="472643" cy="472643"/>
            <a:chOff x="0" y="0"/>
            <a:chExt cx="812800" cy="812800"/>
          </a:xfrm>
        </p:grpSpPr>
        <p:sp>
          <p:nvSpPr>
            <p:cNvPr id="535" name="Google Shape;535;g37b39b409ce_1_12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g37b39b409ce_1_128"/>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37" name="Google Shape;537;g37b39b409ce_1_128" title="Screenshot 2025-08-19 at 3.38.51 PM.png"/>
          <p:cNvPicPr preferRelativeResize="0"/>
          <p:nvPr/>
        </p:nvPicPr>
        <p:blipFill rotWithShape="1">
          <a:blip r:embed="rId3">
            <a:alphaModFix/>
          </a:blip>
          <a:srcRect b="56790" l="0" r="0" t="0"/>
          <a:stretch/>
        </p:blipFill>
        <p:spPr>
          <a:xfrm>
            <a:off x="962226" y="3449500"/>
            <a:ext cx="16363548" cy="5019850"/>
          </a:xfrm>
          <a:prstGeom prst="rect">
            <a:avLst/>
          </a:prstGeom>
          <a:noFill/>
          <a:ln>
            <a:noFill/>
          </a:ln>
          <a:effectLst>
            <a:outerShdw blurRad="800100" rotWithShape="0" algn="bl" dir="20460000" dist="581025">
              <a:srgbClr val="BBC8B1"/>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1" name="Shape 541"/>
        <p:cNvGrpSpPr/>
        <p:nvPr/>
      </p:nvGrpSpPr>
      <p:grpSpPr>
        <a:xfrm>
          <a:off x="0" y="0"/>
          <a:ext cx="0" cy="0"/>
          <a:chOff x="0" y="0"/>
          <a:chExt cx="0" cy="0"/>
        </a:xfrm>
      </p:grpSpPr>
      <p:grpSp>
        <p:nvGrpSpPr>
          <p:cNvPr id="542" name="Google Shape;542;g37b39b409ce_1_141"/>
          <p:cNvGrpSpPr/>
          <p:nvPr/>
        </p:nvGrpSpPr>
        <p:grpSpPr>
          <a:xfrm>
            <a:off x="-968650" y="2285999"/>
            <a:ext cx="21006729" cy="7450756"/>
            <a:chOff x="0" y="-47625"/>
            <a:chExt cx="5532600" cy="1767341"/>
          </a:xfrm>
        </p:grpSpPr>
        <p:sp>
          <p:nvSpPr>
            <p:cNvPr id="543" name="Google Shape;543;g37b39b409ce_1_141"/>
            <p:cNvSpPr/>
            <p:nvPr/>
          </p:nvSpPr>
          <p:spPr>
            <a:xfrm>
              <a:off x="0" y="0"/>
              <a:ext cx="5532560" cy="1719716"/>
            </a:xfrm>
            <a:custGeom>
              <a:rect b="b" l="l" r="r" t="t"/>
              <a:pathLst>
                <a:path extrusionOk="0" h="1719716" w="5532560">
                  <a:moveTo>
                    <a:pt x="0" y="0"/>
                  </a:moveTo>
                  <a:lnTo>
                    <a:pt x="5532560" y="0"/>
                  </a:lnTo>
                  <a:lnTo>
                    <a:pt x="5532560" y="1719716"/>
                  </a:lnTo>
                  <a:lnTo>
                    <a:pt x="0" y="1719716"/>
                  </a:lnTo>
                  <a:close/>
                </a:path>
              </a:pathLst>
            </a:custGeom>
            <a:solidFill>
              <a:srgbClr val="EAEBE9"/>
            </a:solidFill>
            <a:ln>
              <a:noFill/>
            </a:ln>
          </p:spPr>
        </p:sp>
        <p:sp>
          <p:nvSpPr>
            <p:cNvPr id="544" name="Google Shape;544;g37b39b409ce_1_141"/>
            <p:cNvSpPr txBox="1"/>
            <p:nvPr/>
          </p:nvSpPr>
          <p:spPr>
            <a:xfrm>
              <a:off x="0" y="-47625"/>
              <a:ext cx="5532600" cy="17673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5" name="Google Shape;545;g37b39b409ce_1_141"/>
          <p:cNvSpPr txBox="1"/>
          <p:nvPr/>
        </p:nvSpPr>
        <p:spPr>
          <a:xfrm>
            <a:off x="2820222" y="857250"/>
            <a:ext cx="126477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7000">
                <a:solidFill>
                  <a:srgbClr val="465739"/>
                </a:solidFill>
              </a:rPr>
              <a:t>要如何解決</a:t>
            </a:r>
            <a:r>
              <a:rPr b="1" i="0" lang="en-US" sz="7000" u="none" cap="none" strike="noStrike">
                <a:solidFill>
                  <a:srgbClr val="465739"/>
                </a:solidFill>
                <a:latin typeface="Arial"/>
                <a:ea typeface="Arial"/>
                <a:cs typeface="Arial"/>
                <a:sym typeface="Arial"/>
              </a:rPr>
              <a:t>?</a:t>
            </a:r>
            <a:endParaRPr sz="400"/>
          </a:p>
        </p:txBody>
      </p:sp>
      <p:grpSp>
        <p:nvGrpSpPr>
          <p:cNvPr id="546" name="Google Shape;546;g37b39b409ce_1_141"/>
          <p:cNvGrpSpPr/>
          <p:nvPr/>
        </p:nvGrpSpPr>
        <p:grpSpPr>
          <a:xfrm>
            <a:off x="17022970" y="792370"/>
            <a:ext cx="472643" cy="472643"/>
            <a:chOff x="0" y="0"/>
            <a:chExt cx="812800" cy="812800"/>
          </a:xfrm>
        </p:grpSpPr>
        <p:sp>
          <p:nvSpPr>
            <p:cNvPr id="547" name="Google Shape;547;g37b39b409ce_1_14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37b39b409ce_1_141"/>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549" name="Google Shape;549;g37b39b409ce_1_141" title="Screenshot 2025-08-19 at 3.38.51 PM.png"/>
          <p:cNvPicPr preferRelativeResize="0"/>
          <p:nvPr/>
        </p:nvPicPr>
        <p:blipFill rotWithShape="1">
          <a:blip r:embed="rId3">
            <a:alphaModFix/>
          </a:blip>
          <a:srcRect b="0" l="0" r="0" t="43620"/>
          <a:stretch/>
        </p:blipFill>
        <p:spPr>
          <a:xfrm>
            <a:off x="1449701" y="2942200"/>
            <a:ext cx="15388748" cy="6159500"/>
          </a:xfrm>
          <a:prstGeom prst="rect">
            <a:avLst/>
          </a:prstGeom>
          <a:noFill/>
          <a:ln>
            <a:noFill/>
          </a:ln>
          <a:effectLst>
            <a:outerShdw blurRad="800100" rotWithShape="0" algn="bl" dir="20460000" dist="581025">
              <a:srgbClr val="BBC8B1"/>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3" name="Shape 553"/>
        <p:cNvGrpSpPr/>
        <p:nvPr/>
      </p:nvGrpSpPr>
      <p:grpSpPr>
        <a:xfrm>
          <a:off x="0" y="0"/>
          <a:ext cx="0" cy="0"/>
          <a:chOff x="0" y="0"/>
          <a:chExt cx="0" cy="0"/>
        </a:xfrm>
      </p:grpSpPr>
      <p:grpSp>
        <p:nvGrpSpPr>
          <p:cNvPr id="554" name="Google Shape;554;p4"/>
          <p:cNvGrpSpPr/>
          <p:nvPr/>
        </p:nvGrpSpPr>
        <p:grpSpPr>
          <a:xfrm>
            <a:off x="-929816" y="2661302"/>
            <a:ext cx="21006581" cy="6710417"/>
            <a:chOff x="0" y="-47625"/>
            <a:chExt cx="5532561" cy="1767341"/>
          </a:xfrm>
        </p:grpSpPr>
        <p:sp>
          <p:nvSpPr>
            <p:cNvPr id="555" name="Google Shape;555;p4"/>
            <p:cNvSpPr/>
            <p:nvPr/>
          </p:nvSpPr>
          <p:spPr>
            <a:xfrm>
              <a:off x="0" y="0"/>
              <a:ext cx="5532560" cy="1719716"/>
            </a:xfrm>
            <a:custGeom>
              <a:rect b="b" l="l" r="r" t="t"/>
              <a:pathLst>
                <a:path extrusionOk="0" h="1719716" w="5532560">
                  <a:moveTo>
                    <a:pt x="0" y="0"/>
                  </a:moveTo>
                  <a:lnTo>
                    <a:pt x="5532560" y="0"/>
                  </a:lnTo>
                  <a:lnTo>
                    <a:pt x="5532560" y="1719716"/>
                  </a:lnTo>
                  <a:lnTo>
                    <a:pt x="0" y="1719716"/>
                  </a:lnTo>
                  <a:close/>
                </a:path>
              </a:pathLst>
            </a:custGeom>
            <a:solidFill>
              <a:srgbClr val="EAEBE9"/>
            </a:solidFill>
            <a:ln>
              <a:noFill/>
            </a:ln>
          </p:spPr>
        </p:sp>
        <p:sp>
          <p:nvSpPr>
            <p:cNvPr id="556" name="Google Shape;556;p4"/>
            <p:cNvSpPr txBox="1"/>
            <p:nvPr/>
          </p:nvSpPr>
          <p:spPr>
            <a:xfrm>
              <a:off x="0" y="-47625"/>
              <a:ext cx="5532561" cy="1767341"/>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7" name="Google Shape;557;p4"/>
          <p:cNvSpPr txBox="1"/>
          <p:nvPr/>
        </p:nvSpPr>
        <p:spPr>
          <a:xfrm>
            <a:off x="2820222" y="857250"/>
            <a:ext cx="126477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7000">
                <a:solidFill>
                  <a:srgbClr val="465739"/>
                </a:solidFill>
              </a:rPr>
              <a:t>市場現況</a:t>
            </a:r>
            <a:endParaRPr sz="400"/>
          </a:p>
        </p:txBody>
      </p:sp>
      <p:grpSp>
        <p:nvGrpSpPr>
          <p:cNvPr id="558" name="Google Shape;558;p4"/>
          <p:cNvGrpSpPr/>
          <p:nvPr/>
        </p:nvGrpSpPr>
        <p:grpSpPr>
          <a:xfrm>
            <a:off x="17022970" y="792370"/>
            <a:ext cx="472661" cy="472661"/>
            <a:chOff x="0" y="0"/>
            <a:chExt cx="812800" cy="812800"/>
          </a:xfrm>
        </p:grpSpPr>
        <p:sp>
          <p:nvSpPr>
            <p:cNvPr id="559" name="Google Shape;55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1" name="Google Shape;561;p4"/>
          <p:cNvSpPr txBox="1"/>
          <p:nvPr/>
        </p:nvSpPr>
        <p:spPr>
          <a:xfrm>
            <a:off x="2067025" y="3935413"/>
            <a:ext cx="9724500" cy="3645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800" u="none" cap="none" strike="noStrike">
                <a:solidFill>
                  <a:srgbClr val="465739"/>
                </a:solidFill>
                <a:latin typeface="Poppins"/>
                <a:ea typeface="Poppins"/>
                <a:cs typeface="Poppins"/>
                <a:sym typeface="Poppins"/>
              </a:rPr>
              <a:t>消費者（B2C）</a:t>
            </a:r>
            <a:endParaRPr b="1" i="0" sz="2800" u="none" cap="none" strike="noStrike">
              <a:solidFill>
                <a:srgbClr val="465739"/>
              </a:solidFill>
              <a:latin typeface="Poppins"/>
              <a:ea typeface="Poppins"/>
              <a:cs typeface="Poppins"/>
              <a:sym typeface="Poppins"/>
            </a:endParaRPr>
          </a:p>
          <a:p>
            <a:pPr indent="0" lvl="0" marL="0" marR="0" rtl="0" algn="ctr">
              <a:lnSpc>
                <a:spcPct val="140000"/>
              </a:lnSpc>
              <a:spcBef>
                <a:spcPts val="0"/>
              </a:spcBef>
              <a:spcAft>
                <a:spcPts val="0"/>
              </a:spcAft>
              <a:buNone/>
            </a:pPr>
            <a:r>
              <a:t/>
            </a:r>
            <a:endParaRPr b="1" sz="2800">
              <a:solidFill>
                <a:srgbClr val="465739"/>
              </a:solidFill>
              <a:latin typeface="Poppins"/>
              <a:ea typeface="Poppins"/>
              <a:cs typeface="Poppins"/>
              <a:sym typeface="Poppins"/>
            </a:endParaRPr>
          </a:p>
          <a:p>
            <a:pPr indent="-381000" lvl="0" marL="914400" marR="0" rtl="0" algn="just">
              <a:lnSpc>
                <a:spcPct val="140000"/>
              </a:lnSpc>
              <a:spcBef>
                <a:spcPts val="0"/>
              </a:spcBef>
              <a:spcAft>
                <a:spcPts val="0"/>
              </a:spcAft>
              <a:buClr>
                <a:srgbClr val="465739"/>
              </a:buClr>
              <a:buSzPts val="2400"/>
              <a:buFont typeface="Poppins"/>
              <a:buAutoNum type="arabicPeriod"/>
            </a:pPr>
            <a:r>
              <a:rPr b="1" lang="en-US" sz="2400" u="none" cap="none" strike="noStrike">
                <a:solidFill>
                  <a:srgbClr val="465739"/>
                </a:solidFill>
                <a:latin typeface="Poppins"/>
                <a:ea typeface="Poppins"/>
                <a:cs typeface="Poppins"/>
                <a:sym typeface="Poppins"/>
              </a:rPr>
              <a:t>標示不清</a:t>
            </a:r>
            <a:r>
              <a:rPr b="0" lang="en-US" sz="2400" u="none" cap="none" strike="noStrike">
                <a:solidFill>
                  <a:srgbClr val="465739"/>
                </a:solidFill>
                <a:latin typeface="Poppins"/>
                <a:ea typeface="Poppins"/>
                <a:cs typeface="Poppins"/>
                <a:sym typeface="Poppins"/>
              </a:rPr>
              <a:t>：精油比例、成分來源、過敏/危害警語不足。</a:t>
            </a:r>
            <a:endParaRPr sz="2400"/>
          </a:p>
          <a:p>
            <a:pPr indent="-381000" lvl="0" marL="914400" marR="0" rtl="0" algn="just">
              <a:lnSpc>
                <a:spcPct val="140000"/>
              </a:lnSpc>
              <a:spcBef>
                <a:spcPts val="0"/>
              </a:spcBef>
              <a:spcAft>
                <a:spcPts val="0"/>
              </a:spcAft>
              <a:buClr>
                <a:srgbClr val="465739"/>
              </a:buClr>
              <a:buSzPts val="2400"/>
              <a:buFont typeface="Poppins"/>
              <a:buAutoNum type="arabicPeriod"/>
            </a:pPr>
            <a:r>
              <a:rPr b="1" lang="en-US" sz="2400" u="none" cap="none" strike="noStrike">
                <a:solidFill>
                  <a:srgbClr val="465739"/>
                </a:solidFill>
                <a:latin typeface="Poppins"/>
                <a:ea typeface="Poppins"/>
                <a:cs typeface="Poppins"/>
                <a:sym typeface="Poppins"/>
              </a:rPr>
              <a:t>使用風險資訊缺</a:t>
            </a:r>
            <a:r>
              <a:rPr b="0" lang="en-US" sz="2400" u="none" cap="none" strike="noStrike">
                <a:solidFill>
                  <a:srgbClr val="465739"/>
                </a:solidFill>
                <a:latin typeface="Poppins"/>
                <a:ea typeface="Poppins"/>
                <a:cs typeface="Poppins"/>
                <a:sym typeface="Poppins"/>
              </a:rPr>
              <a:t>：燃燒時間、適用空間、通風建議與寵物注意事項常見缺漏。</a:t>
            </a:r>
            <a:endParaRPr sz="2400"/>
          </a:p>
          <a:p>
            <a:pPr indent="-381000" lvl="0" marL="914400" marR="0" rtl="0" algn="just">
              <a:lnSpc>
                <a:spcPct val="140000"/>
              </a:lnSpc>
              <a:spcBef>
                <a:spcPts val="0"/>
              </a:spcBef>
              <a:spcAft>
                <a:spcPts val="0"/>
              </a:spcAft>
              <a:buClr>
                <a:srgbClr val="465739"/>
              </a:buClr>
              <a:buSzPts val="2400"/>
              <a:buFont typeface="Poppins"/>
              <a:buAutoNum type="arabicPeriod"/>
            </a:pPr>
            <a:r>
              <a:rPr b="1" lang="en-US" sz="2400" u="none" cap="none" strike="noStrike">
                <a:solidFill>
                  <a:srgbClr val="465739"/>
                </a:solidFill>
                <a:latin typeface="Poppins"/>
                <a:ea typeface="Poppins"/>
                <a:cs typeface="Poppins"/>
                <a:sym typeface="Poppins"/>
              </a:rPr>
              <a:t>市面說法矛盾</a:t>
            </a:r>
            <a:r>
              <a:rPr b="0" lang="en-US" sz="2400" u="none" cap="none" strike="noStrike">
                <a:solidFill>
                  <a:srgbClr val="465739"/>
                </a:solidFill>
                <a:latin typeface="Poppins"/>
                <a:ea typeface="Poppins"/>
                <a:cs typeface="Poppins"/>
                <a:sym typeface="Poppins"/>
              </a:rPr>
              <a:t>：</a:t>
            </a:r>
            <a:r>
              <a:rPr b="0" i="0" lang="en-US" sz="2400" u="none" cap="none" strike="noStrike">
                <a:solidFill>
                  <a:srgbClr val="465739"/>
                </a:solidFill>
                <a:latin typeface="Poppins"/>
                <a:ea typeface="Poppins"/>
                <a:cs typeface="Poppins"/>
                <a:sym typeface="Poppins"/>
              </a:rPr>
              <a:t>不同芳療體系、部落格與社群意見分裂。</a:t>
            </a:r>
            <a:endParaRPr sz="2400">
              <a:solidFill>
                <a:srgbClr val="465739"/>
              </a:solidFill>
              <a:latin typeface="Poppins"/>
              <a:ea typeface="Poppins"/>
              <a:cs typeface="Poppins"/>
              <a:sym typeface="Poppins"/>
            </a:endParaRPr>
          </a:p>
          <a:p>
            <a:pPr indent="-141824" lvl="1" marL="688779" marR="0" rtl="0" algn="ctr">
              <a:lnSpc>
                <a:spcPct val="140000"/>
              </a:lnSpc>
              <a:spcBef>
                <a:spcPts val="0"/>
              </a:spcBef>
              <a:spcAft>
                <a:spcPts val="0"/>
              </a:spcAft>
              <a:buClr>
                <a:schemeClr val="dk1"/>
              </a:buClr>
              <a:buSzPts val="3190"/>
              <a:buFont typeface="Arial"/>
              <a:buNone/>
            </a:pPr>
            <a:r>
              <a:t/>
            </a:r>
            <a:endParaRPr b="0" i="0" sz="2400" u="none" cap="none" strike="noStrike">
              <a:solidFill>
                <a:srgbClr val="465739"/>
              </a:solidFill>
              <a:latin typeface="Poppins"/>
              <a:ea typeface="Poppins"/>
              <a:cs typeface="Poppins"/>
              <a:sym typeface="Poppins"/>
            </a:endParaRPr>
          </a:p>
        </p:txBody>
      </p:sp>
      <p:pic>
        <p:nvPicPr>
          <p:cNvPr id="562" name="Google Shape;562;p4" title="shopping (1).png"/>
          <p:cNvPicPr preferRelativeResize="0"/>
          <p:nvPr/>
        </p:nvPicPr>
        <p:blipFill>
          <a:blip r:embed="rId3">
            <a:alphaModFix/>
          </a:blip>
          <a:stretch>
            <a:fillRect/>
          </a:stretch>
        </p:blipFill>
        <p:spPr>
          <a:xfrm>
            <a:off x="12766425" y="3725188"/>
            <a:ext cx="4582675" cy="4582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6" name="Shape 566"/>
        <p:cNvGrpSpPr/>
        <p:nvPr/>
      </p:nvGrpSpPr>
      <p:grpSpPr>
        <a:xfrm>
          <a:off x="0" y="0"/>
          <a:ext cx="0" cy="0"/>
          <a:chOff x="0" y="0"/>
          <a:chExt cx="0" cy="0"/>
        </a:xfrm>
      </p:grpSpPr>
      <p:grpSp>
        <p:nvGrpSpPr>
          <p:cNvPr id="567" name="Google Shape;567;g37b39b409ce_0_231"/>
          <p:cNvGrpSpPr/>
          <p:nvPr/>
        </p:nvGrpSpPr>
        <p:grpSpPr>
          <a:xfrm>
            <a:off x="-929816" y="2661302"/>
            <a:ext cx="21006729" cy="6710417"/>
            <a:chOff x="0" y="-47625"/>
            <a:chExt cx="5532600" cy="1767341"/>
          </a:xfrm>
        </p:grpSpPr>
        <p:sp>
          <p:nvSpPr>
            <p:cNvPr id="568" name="Google Shape;568;g37b39b409ce_0_231"/>
            <p:cNvSpPr/>
            <p:nvPr/>
          </p:nvSpPr>
          <p:spPr>
            <a:xfrm>
              <a:off x="0" y="0"/>
              <a:ext cx="5532560" cy="1719716"/>
            </a:xfrm>
            <a:custGeom>
              <a:rect b="b" l="l" r="r" t="t"/>
              <a:pathLst>
                <a:path extrusionOk="0" h="1719716" w="5532560">
                  <a:moveTo>
                    <a:pt x="0" y="0"/>
                  </a:moveTo>
                  <a:lnTo>
                    <a:pt x="5532560" y="0"/>
                  </a:lnTo>
                  <a:lnTo>
                    <a:pt x="5532560" y="1719716"/>
                  </a:lnTo>
                  <a:lnTo>
                    <a:pt x="0" y="1719716"/>
                  </a:lnTo>
                  <a:close/>
                </a:path>
              </a:pathLst>
            </a:custGeom>
            <a:solidFill>
              <a:srgbClr val="EAEBE9"/>
            </a:solidFill>
            <a:ln>
              <a:noFill/>
            </a:ln>
          </p:spPr>
        </p:sp>
        <p:sp>
          <p:nvSpPr>
            <p:cNvPr id="569" name="Google Shape;569;g37b39b409ce_0_231"/>
            <p:cNvSpPr txBox="1"/>
            <p:nvPr/>
          </p:nvSpPr>
          <p:spPr>
            <a:xfrm>
              <a:off x="0" y="-47625"/>
              <a:ext cx="5532600" cy="17673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0" name="Google Shape;570;g37b39b409ce_0_231"/>
          <p:cNvSpPr txBox="1"/>
          <p:nvPr/>
        </p:nvSpPr>
        <p:spPr>
          <a:xfrm>
            <a:off x="2820222" y="857250"/>
            <a:ext cx="126477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lang="en-US" sz="7000">
                <a:solidFill>
                  <a:srgbClr val="465739"/>
                </a:solidFill>
              </a:rPr>
              <a:t>市場現況</a:t>
            </a:r>
            <a:endParaRPr sz="400"/>
          </a:p>
        </p:txBody>
      </p:sp>
      <p:grpSp>
        <p:nvGrpSpPr>
          <p:cNvPr id="571" name="Google Shape;571;g37b39b409ce_0_231"/>
          <p:cNvGrpSpPr/>
          <p:nvPr/>
        </p:nvGrpSpPr>
        <p:grpSpPr>
          <a:xfrm>
            <a:off x="17022970" y="792370"/>
            <a:ext cx="472643" cy="472643"/>
            <a:chOff x="0" y="0"/>
            <a:chExt cx="812800" cy="812800"/>
          </a:xfrm>
        </p:grpSpPr>
        <p:sp>
          <p:nvSpPr>
            <p:cNvPr id="572" name="Google Shape;572;g37b39b409ce_0_23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37b39b409ce_0_231"/>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4" name="Google Shape;574;g37b39b409ce_0_231"/>
          <p:cNvSpPr txBox="1"/>
          <p:nvPr/>
        </p:nvSpPr>
        <p:spPr>
          <a:xfrm>
            <a:off x="2594575" y="3504475"/>
            <a:ext cx="8581500" cy="46794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t/>
            </a:r>
            <a:endParaRPr b="0" i="0" sz="2400" u="none" cap="none" strike="noStrike">
              <a:solidFill>
                <a:srgbClr val="465739"/>
              </a:solidFill>
              <a:latin typeface="Poppins"/>
              <a:ea typeface="Poppins"/>
              <a:cs typeface="Poppins"/>
              <a:sym typeface="Poppins"/>
            </a:endParaRPr>
          </a:p>
          <a:p>
            <a:pPr indent="0" lvl="0" marL="0" marR="0" rtl="0" algn="ctr">
              <a:lnSpc>
                <a:spcPct val="140000"/>
              </a:lnSpc>
              <a:spcBef>
                <a:spcPts val="0"/>
              </a:spcBef>
              <a:spcAft>
                <a:spcPts val="0"/>
              </a:spcAft>
              <a:buNone/>
            </a:pPr>
            <a:r>
              <a:rPr b="1" i="0" lang="en-US" sz="2800" u="none" cap="none" strike="noStrike">
                <a:solidFill>
                  <a:srgbClr val="465739"/>
                </a:solidFill>
                <a:latin typeface="Poppins"/>
                <a:ea typeface="Poppins"/>
                <a:cs typeface="Poppins"/>
                <a:sym typeface="Poppins"/>
              </a:rPr>
              <a:t>品牌/工作室（B2B）</a:t>
            </a:r>
            <a:endParaRPr b="1" i="0" sz="2800" u="none" cap="none" strike="noStrike">
              <a:solidFill>
                <a:srgbClr val="465739"/>
              </a:solidFill>
              <a:latin typeface="Poppins"/>
              <a:ea typeface="Poppins"/>
              <a:cs typeface="Poppins"/>
              <a:sym typeface="Poppins"/>
            </a:endParaRPr>
          </a:p>
          <a:p>
            <a:pPr indent="0" lvl="0" marL="0" marR="0" rtl="0" algn="ctr">
              <a:lnSpc>
                <a:spcPct val="140000"/>
              </a:lnSpc>
              <a:spcBef>
                <a:spcPts val="0"/>
              </a:spcBef>
              <a:spcAft>
                <a:spcPts val="0"/>
              </a:spcAft>
              <a:buNone/>
            </a:pPr>
            <a:r>
              <a:t/>
            </a:r>
            <a:endParaRPr b="1" sz="2800">
              <a:solidFill>
                <a:srgbClr val="465739"/>
              </a:solidFill>
              <a:latin typeface="Poppins"/>
              <a:ea typeface="Poppins"/>
              <a:cs typeface="Poppins"/>
              <a:sym typeface="Poppins"/>
            </a:endParaRPr>
          </a:p>
          <a:p>
            <a:pPr indent="-381000" lvl="0" marL="914400" marR="0" rtl="0" algn="just">
              <a:lnSpc>
                <a:spcPct val="140000"/>
              </a:lnSpc>
              <a:spcBef>
                <a:spcPts val="0"/>
              </a:spcBef>
              <a:spcAft>
                <a:spcPts val="0"/>
              </a:spcAft>
              <a:buClr>
                <a:srgbClr val="465739"/>
              </a:buClr>
              <a:buSzPts val="2400"/>
              <a:buFont typeface="Poppins"/>
              <a:buAutoNum type="arabicPeriod"/>
            </a:pPr>
            <a:r>
              <a:rPr lang="en-US" sz="2400">
                <a:solidFill>
                  <a:srgbClr val="465739"/>
                </a:solidFill>
                <a:latin typeface="Poppins"/>
                <a:ea typeface="Poppins"/>
                <a:cs typeface="Poppins"/>
                <a:sym typeface="Poppins"/>
              </a:rPr>
              <a:t>合規 vs. 商業機密的拿捏困難</a:t>
            </a:r>
            <a:endParaRPr sz="2400">
              <a:solidFill>
                <a:srgbClr val="465739"/>
              </a:solidFill>
              <a:latin typeface="Poppins"/>
              <a:ea typeface="Poppins"/>
              <a:cs typeface="Poppins"/>
              <a:sym typeface="Poppins"/>
            </a:endParaRPr>
          </a:p>
          <a:p>
            <a:pPr indent="-381000" lvl="0" marL="914400" marR="0" rtl="0" algn="just">
              <a:lnSpc>
                <a:spcPct val="140000"/>
              </a:lnSpc>
              <a:spcBef>
                <a:spcPts val="0"/>
              </a:spcBef>
              <a:spcAft>
                <a:spcPts val="0"/>
              </a:spcAft>
              <a:buClr>
                <a:srgbClr val="465739"/>
              </a:buClr>
              <a:buSzPts val="2400"/>
              <a:buFont typeface="Poppins"/>
              <a:buAutoNum type="arabicPeriod"/>
            </a:pPr>
            <a:r>
              <a:rPr b="1" lang="en-US" sz="2400">
                <a:solidFill>
                  <a:srgbClr val="465739"/>
                </a:solidFill>
                <a:latin typeface="Poppins"/>
                <a:ea typeface="Poppins"/>
                <a:cs typeface="Poppins"/>
                <a:sym typeface="Poppins"/>
              </a:rPr>
              <a:t>動物試驗、檢驗</a:t>
            </a:r>
            <a:r>
              <a:rPr lang="en-US" sz="2400">
                <a:solidFill>
                  <a:srgbClr val="465739"/>
                </a:solidFill>
                <a:latin typeface="Poppins"/>
                <a:ea typeface="Poppins"/>
                <a:cs typeface="Poppins"/>
                <a:sym typeface="Poppins"/>
              </a:rPr>
              <a:t>可能對品牌帶來無法負擔的</a:t>
            </a:r>
            <a:r>
              <a:rPr b="1" lang="en-US" sz="2400">
                <a:solidFill>
                  <a:srgbClr val="465739"/>
                </a:solidFill>
                <a:latin typeface="Poppins"/>
                <a:ea typeface="Poppins"/>
                <a:cs typeface="Poppins"/>
                <a:sym typeface="Poppins"/>
              </a:rPr>
              <a:t>高成本</a:t>
            </a:r>
            <a:r>
              <a:rPr lang="en-US" sz="2400">
                <a:solidFill>
                  <a:srgbClr val="465739"/>
                </a:solidFill>
                <a:latin typeface="Poppins"/>
                <a:ea typeface="Poppins"/>
                <a:cs typeface="Poppins"/>
                <a:sym typeface="Poppins"/>
              </a:rPr>
              <a:t>以及</a:t>
            </a:r>
            <a:r>
              <a:rPr b="1" lang="en-US" sz="2400">
                <a:solidFill>
                  <a:srgbClr val="465739"/>
                </a:solidFill>
                <a:latin typeface="Poppins"/>
                <a:ea typeface="Poppins"/>
                <a:cs typeface="Poppins"/>
                <a:sym typeface="Poppins"/>
              </a:rPr>
              <a:t>動物倫理的高風險</a:t>
            </a:r>
            <a:endParaRPr b="1" sz="2400">
              <a:solidFill>
                <a:srgbClr val="465739"/>
              </a:solidFill>
              <a:latin typeface="Poppins"/>
              <a:ea typeface="Poppins"/>
              <a:cs typeface="Poppins"/>
              <a:sym typeface="Poppins"/>
            </a:endParaRPr>
          </a:p>
          <a:p>
            <a:pPr indent="-381000" lvl="0" marL="914400" marR="0" rtl="0" algn="just">
              <a:lnSpc>
                <a:spcPct val="140000"/>
              </a:lnSpc>
              <a:spcBef>
                <a:spcPts val="0"/>
              </a:spcBef>
              <a:spcAft>
                <a:spcPts val="0"/>
              </a:spcAft>
              <a:buClr>
                <a:srgbClr val="465739"/>
              </a:buClr>
              <a:buSzPts val="2400"/>
              <a:buFont typeface="Poppins"/>
              <a:buAutoNum type="arabicPeriod"/>
            </a:pPr>
            <a:r>
              <a:rPr b="1" lang="en-US" sz="2400">
                <a:solidFill>
                  <a:srgbClr val="465739"/>
                </a:solidFill>
                <a:latin typeface="Poppins"/>
                <a:ea typeface="Poppins"/>
                <a:cs typeface="Poppins"/>
                <a:sym typeface="Poppins"/>
              </a:rPr>
              <a:t>市場缺少可量化的風險分級工具，</a:t>
            </a:r>
            <a:r>
              <a:rPr lang="en-US" sz="2400">
                <a:solidFill>
                  <a:srgbClr val="465739"/>
                </a:solidFill>
                <a:latin typeface="Poppins"/>
                <a:ea typeface="Poppins"/>
                <a:cs typeface="Poppins"/>
                <a:sym typeface="Poppins"/>
              </a:rPr>
              <a:t>無法對配方做快速替代/降風險決策。</a:t>
            </a:r>
            <a:endParaRPr sz="2400">
              <a:solidFill>
                <a:srgbClr val="465739"/>
              </a:solidFill>
              <a:latin typeface="Poppins"/>
              <a:ea typeface="Poppins"/>
              <a:cs typeface="Poppins"/>
              <a:sym typeface="Poppins"/>
            </a:endParaRPr>
          </a:p>
          <a:p>
            <a:pPr indent="-141824" lvl="1" marL="688779" marR="0" rtl="0" algn="ctr">
              <a:lnSpc>
                <a:spcPct val="140000"/>
              </a:lnSpc>
              <a:spcBef>
                <a:spcPts val="0"/>
              </a:spcBef>
              <a:spcAft>
                <a:spcPts val="0"/>
              </a:spcAft>
              <a:buClr>
                <a:schemeClr val="dk1"/>
              </a:buClr>
              <a:buSzPts val="3190"/>
              <a:buFont typeface="Arial"/>
              <a:buNone/>
            </a:pPr>
            <a:r>
              <a:t/>
            </a:r>
            <a:endParaRPr b="0" i="0" sz="2400" u="none" cap="none" strike="noStrike">
              <a:solidFill>
                <a:srgbClr val="465739"/>
              </a:solidFill>
              <a:latin typeface="Poppins"/>
              <a:ea typeface="Poppins"/>
              <a:cs typeface="Poppins"/>
              <a:sym typeface="Poppins"/>
            </a:endParaRPr>
          </a:p>
        </p:txBody>
      </p:sp>
      <p:pic>
        <p:nvPicPr>
          <p:cNvPr id="575" name="Google Shape;575;g37b39b409ce_0_231" title="team-leader (1).png"/>
          <p:cNvPicPr preferRelativeResize="0"/>
          <p:nvPr/>
        </p:nvPicPr>
        <p:blipFill>
          <a:blip r:embed="rId3">
            <a:alphaModFix/>
          </a:blip>
          <a:stretch>
            <a:fillRect/>
          </a:stretch>
        </p:blipFill>
        <p:spPr>
          <a:xfrm>
            <a:off x="12830925" y="3852138"/>
            <a:ext cx="4328750" cy="432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g375449a4839_0_54"/>
          <p:cNvGrpSpPr/>
          <p:nvPr/>
        </p:nvGrpSpPr>
        <p:grpSpPr>
          <a:xfrm>
            <a:off x="-514350" y="-695177"/>
            <a:ext cx="7554582" cy="11915811"/>
            <a:chOff x="0" y="-47625"/>
            <a:chExt cx="1989671" cy="3138300"/>
          </a:xfrm>
        </p:grpSpPr>
        <p:sp>
          <p:nvSpPr>
            <p:cNvPr id="149" name="Google Shape;149;g375449a4839_0_54"/>
            <p:cNvSpPr/>
            <p:nvPr/>
          </p:nvSpPr>
          <p:spPr>
            <a:xfrm>
              <a:off x="0" y="0"/>
              <a:ext cx="1989671" cy="3090597"/>
            </a:xfrm>
            <a:custGeom>
              <a:rect b="b" l="l" r="r" t="t"/>
              <a:pathLst>
                <a:path extrusionOk="0" h="3090597" w="1989671">
                  <a:moveTo>
                    <a:pt x="0" y="0"/>
                  </a:moveTo>
                  <a:lnTo>
                    <a:pt x="1989671" y="0"/>
                  </a:lnTo>
                  <a:lnTo>
                    <a:pt x="1989671" y="3090597"/>
                  </a:lnTo>
                  <a:lnTo>
                    <a:pt x="0" y="3090597"/>
                  </a:lnTo>
                  <a:close/>
                </a:path>
              </a:pathLst>
            </a:custGeom>
            <a:solidFill>
              <a:srgbClr val="EAEBE9"/>
            </a:solidFill>
            <a:ln>
              <a:noFill/>
            </a:ln>
          </p:spPr>
        </p:sp>
        <p:sp>
          <p:nvSpPr>
            <p:cNvPr id="150" name="Google Shape;150;g375449a4839_0_54"/>
            <p:cNvSpPr txBox="1"/>
            <p:nvPr/>
          </p:nvSpPr>
          <p:spPr>
            <a:xfrm>
              <a:off x="0" y="-47625"/>
              <a:ext cx="1989600" cy="31383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1" name="Google Shape;151;g375449a4839_0_54"/>
          <p:cNvGrpSpPr/>
          <p:nvPr/>
        </p:nvGrpSpPr>
        <p:grpSpPr>
          <a:xfrm>
            <a:off x="17022970" y="792370"/>
            <a:ext cx="472643" cy="472643"/>
            <a:chOff x="0" y="0"/>
            <a:chExt cx="812800" cy="812800"/>
          </a:xfrm>
        </p:grpSpPr>
        <p:sp>
          <p:nvSpPr>
            <p:cNvPr id="152" name="Google Shape;152;g375449a4839_0_5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375449a4839_0_5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4" name="Google Shape;154;g375449a4839_0_54"/>
          <p:cNvGrpSpPr/>
          <p:nvPr/>
        </p:nvGrpSpPr>
        <p:grpSpPr>
          <a:xfrm>
            <a:off x="15479920" y="8206973"/>
            <a:ext cx="3086120" cy="3266948"/>
            <a:chOff x="0" y="-47625"/>
            <a:chExt cx="812800" cy="860425"/>
          </a:xfrm>
        </p:grpSpPr>
        <p:sp>
          <p:nvSpPr>
            <p:cNvPr id="155" name="Google Shape;155;g375449a4839_0_54"/>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156" name="Google Shape;156;g375449a4839_0_54"/>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7" name="Google Shape;157;g375449a4839_0_54"/>
          <p:cNvSpPr txBox="1"/>
          <p:nvPr/>
        </p:nvSpPr>
        <p:spPr>
          <a:xfrm>
            <a:off x="-952318" y="1093580"/>
            <a:ext cx="87243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000" u="none" cap="none" strike="noStrike">
                <a:solidFill>
                  <a:srgbClr val="465739"/>
                </a:solidFill>
                <a:latin typeface="Arial"/>
                <a:ea typeface="Arial"/>
                <a:cs typeface="Arial"/>
                <a:sym typeface="Arial"/>
              </a:rPr>
              <a:t>實際案例</a:t>
            </a:r>
            <a:endParaRPr sz="400"/>
          </a:p>
        </p:txBody>
      </p:sp>
      <p:pic>
        <p:nvPicPr>
          <p:cNvPr id="158" name="Google Shape;158;g375449a4839_0_54" title="S__371507204_0.jpg"/>
          <p:cNvPicPr preferRelativeResize="0"/>
          <p:nvPr/>
        </p:nvPicPr>
        <p:blipFill>
          <a:blip r:embed="rId3">
            <a:alphaModFix amt="80000"/>
          </a:blip>
          <a:stretch>
            <a:fillRect/>
          </a:stretch>
        </p:blipFill>
        <p:spPr>
          <a:xfrm>
            <a:off x="655550" y="3306843"/>
            <a:ext cx="7328525" cy="5563215"/>
          </a:xfrm>
          <a:prstGeom prst="rect">
            <a:avLst/>
          </a:prstGeom>
          <a:noFill/>
          <a:ln>
            <a:noFill/>
          </a:ln>
        </p:spPr>
      </p:pic>
      <p:grpSp>
        <p:nvGrpSpPr>
          <p:cNvPr id="159" name="Google Shape;159;g375449a4839_0_54"/>
          <p:cNvGrpSpPr/>
          <p:nvPr/>
        </p:nvGrpSpPr>
        <p:grpSpPr>
          <a:xfrm>
            <a:off x="8772922" y="848019"/>
            <a:ext cx="3749360" cy="4084371"/>
            <a:chOff x="8326200" y="792377"/>
            <a:chExt cx="3919875" cy="4270121"/>
          </a:xfrm>
        </p:grpSpPr>
        <p:pic>
          <p:nvPicPr>
            <p:cNvPr id="160" name="Google Shape;160;g375449a4839_0_54" title="山芋.jpg"/>
            <p:cNvPicPr preferRelativeResize="0"/>
            <p:nvPr/>
          </p:nvPicPr>
          <p:blipFill>
            <a:blip r:embed="rId4">
              <a:alphaModFix amt="70000"/>
            </a:blip>
            <a:stretch>
              <a:fillRect/>
            </a:stretch>
          </p:blipFill>
          <p:spPr>
            <a:xfrm>
              <a:off x="8983275" y="1795498"/>
              <a:ext cx="3262800" cy="3267000"/>
            </a:xfrm>
            <a:prstGeom prst="ellipse">
              <a:avLst/>
            </a:prstGeom>
            <a:noFill/>
            <a:ln cap="flat" cmpd="sng" w="109325">
              <a:solidFill>
                <a:schemeClr val="lt2"/>
              </a:solidFill>
              <a:prstDash val="solid"/>
              <a:round/>
              <a:headEnd len="sm" w="sm" type="none"/>
              <a:tailEnd len="sm" w="sm" type="none"/>
            </a:ln>
            <a:effectLst>
              <a:outerShdw blurRad="57150" rotWithShape="0" algn="bl" dir="5400000" dist="19050">
                <a:srgbClr val="000000">
                  <a:alpha val="50000"/>
                </a:srgbClr>
              </a:outerShdw>
            </a:effectLst>
          </p:spPr>
        </p:pic>
        <p:sp>
          <p:nvSpPr>
            <p:cNvPr id="161" name="Google Shape;161;g375449a4839_0_54"/>
            <p:cNvSpPr txBox="1"/>
            <p:nvPr/>
          </p:nvSpPr>
          <p:spPr>
            <a:xfrm rot="-1975605">
              <a:off x="8427748" y="1378973"/>
              <a:ext cx="2485804" cy="1108307"/>
            </a:xfrm>
            <a:prstGeom prst="rect">
              <a:avLst/>
            </a:prstGeom>
            <a:noFill/>
            <a:ln>
              <a:noFill/>
            </a:ln>
            <a:effectLst>
              <a:outerShdw blurRad="57150" rotWithShape="0" algn="bl" dir="5400000" dist="19050">
                <a:srgbClr val="000000">
                  <a:alpha val="50000"/>
                </a:srgbClr>
              </a:outerShdw>
            </a:effectLst>
          </p:spPr>
          <p:txBody>
            <a:bodyPr anchorCtr="0" anchor="t" bIns="87450" lIns="87450" spcFirstLastPara="1" rIns="87450" wrap="square" tIns="87450">
              <a:spAutoFit/>
            </a:bodyPr>
            <a:lstStyle/>
            <a:p>
              <a:pPr indent="0" lvl="0" marL="0" rtl="0" algn="l">
                <a:spcBef>
                  <a:spcPts val="0"/>
                </a:spcBef>
                <a:spcAft>
                  <a:spcPts val="0"/>
                </a:spcAft>
                <a:buNone/>
              </a:pPr>
              <a:r>
                <a:rPr b="1" lang="en-US" sz="5739">
                  <a:solidFill>
                    <a:srgbClr val="5F6F52"/>
                  </a:solidFill>
                  <a:latin typeface="Poppins"/>
                  <a:ea typeface="Poppins"/>
                  <a:cs typeface="Poppins"/>
                  <a:sym typeface="Poppins"/>
                </a:rPr>
                <a:t>山芋</a:t>
              </a:r>
              <a:endParaRPr b="1" sz="6121">
                <a:solidFill>
                  <a:srgbClr val="5F6F52"/>
                </a:solidFill>
                <a:latin typeface="Poppins"/>
                <a:ea typeface="Poppins"/>
                <a:cs typeface="Poppins"/>
                <a:sym typeface="Poppins"/>
              </a:endParaRPr>
            </a:p>
          </p:txBody>
        </p:sp>
      </p:grpSp>
      <p:grpSp>
        <p:nvGrpSpPr>
          <p:cNvPr id="162" name="Google Shape;162;g375449a4839_0_54"/>
          <p:cNvGrpSpPr/>
          <p:nvPr/>
        </p:nvGrpSpPr>
        <p:grpSpPr>
          <a:xfrm>
            <a:off x="8783133" y="5240938"/>
            <a:ext cx="3749360" cy="4084371"/>
            <a:chOff x="8326200" y="792377"/>
            <a:chExt cx="3919875" cy="4270121"/>
          </a:xfrm>
        </p:grpSpPr>
        <p:pic>
          <p:nvPicPr>
            <p:cNvPr id="163" name="Google Shape;163;g375449a4839_0_54" title="山蘇.jfif"/>
            <p:cNvPicPr preferRelativeResize="0"/>
            <p:nvPr/>
          </p:nvPicPr>
          <p:blipFill rotWithShape="1">
            <a:blip r:embed="rId5">
              <a:alphaModFix amt="70000"/>
            </a:blip>
            <a:srcRect b="16595" l="0" r="0" t="16595"/>
            <a:stretch/>
          </p:blipFill>
          <p:spPr>
            <a:xfrm>
              <a:off x="8983275" y="1795498"/>
              <a:ext cx="3262800" cy="3267000"/>
            </a:xfrm>
            <a:prstGeom prst="ellipse">
              <a:avLst/>
            </a:prstGeom>
            <a:noFill/>
            <a:ln cap="flat" cmpd="sng" w="109325">
              <a:solidFill>
                <a:srgbClr val="EAEBE9"/>
              </a:solidFill>
              <a:prstDash val="solid"/>
              <a:round/>
              <a:headEnd len="sm" w="sm" type="none"/>
              <a:tailEnd len="sm" w="sm" type="none"/>
            </a:ln>
            <a:effectLst>
              <a:outerShdw blurRad="57150" rotWithShape="0" algn="bl" dir="5400000" dist="19050">
                <a:srgbClr val="000000">
                  <a:alpha val="50000"/>
                </a:srgbClr>
              </a:outerShdw>
            </a:effectLst>
          </p:spPr>
        </p:pic>
        <p:sp>
          <p:nvSpPr>
            <p:cNvPr id="164" name="Google Shape;164;g375449a4839_0_54"/>
            <p:cNvSpPr txBox="1"/>
            <p:nvPr/>
          </p:nvSpPr>
          <p:spPr>
            <a:xfrm rot="-1975605">
              <a:off x="8427748" y="1378973"/>
              <a:ext cx="2485804" cy="1108307"/>
            </a:xfrm>
            <a:prstGeom prst="rect">
              <a:avLst/>
            </a:prstGeom>
            <a:noFill/>
            <a:ln>
              <a:noFill/>
            </a:ln>
            <a:effectLst>
              <a:outerShdw blurRad="57150" rotWithShape="0" algn="bl" dir="5400000" dist="19050">
                <a:srgbClr val="000000">
                  <a:alpha val="50000"/>
                </a:srgbClr>
              </a:outerShdw>
            </a:effectLst>
          </p:spPr>
          <p:txBody>
            <a:bodyPr anchorCtr="0" anchor="t" bIns="87450" lIns="87450" spcFirstLastPara="1" rIns="87450" wrap="square" tIns="87450">
              <a:spAutoFit/>
            </a:bodyPr>
            <a:lstStyle/>
            <a:p>
              <a:pPr indent="0" lvl="0" marL="0" rtl="0" algn="l">
                <a:spcBef>
                  <a:spcPts val="0"/>
                </a:spcBef>
                <a:spcAft>
                  <a:spcPts val="0"/>
                </a:spcAft>
                <a:buNone/>
              </a:pPr>
              <a:r>
                <a:rPr b="1" lang="en-US" sz="5739">
                  <a:solidFill>
                    <a:srgbClr val="5F6F52"/>
                  </a:solidFill>
                  <a:latin typeface="Poppins"/>
                  <a:ea typeface="Poppins"/>
                  <a:cs typeface="Poppins"/>
                  <a:sym typeface="Poppins"/>
                </a:rPr>
                <a:t>山</a:t>
              </a:r>
              <a:r>
                <a:rPr b="1" lang="en-US" sz="5739">
                  <a:solidFill>
                    <a:srgbClr val="5F6F52"/>
                  </a:solidFill>
                  <a:latin typeface="Poppins"/>
                  <a:ea typeface="Poppins"/>
                  <a:cs typeface="Poppins"/>
                  <a:sym typeface="Poppins"/>
                </a:rPr>
                <a:t>蘇</a:t>
              </a:r>
              <a:endParaRPr b="1" sz="6121">
                <a:solidFill>
                  <a:srgbClr val="5F6F52"/>
                </a:solidFill>
                <a:latin typeface="Poppins"/>
                <a:ea typeface="Poppins"/>
                <a:cs typeface="Poppins"/>
                <a:sym typeface="Poppins"/>
              </a:endParaRPr>
            </a:p>
          </p:txBody>
        </p:sp>
      </p:grpSp>
      <p:grpSp>
        <p:nvGrpSpPr>
          <p:cNvPr id="165" name="Google Shape;165;g375449a4839_0_54"/>
          <p:cNvGrpSpPr/>
          <p:nvPr/>
        </p:nvGrpSpPr>
        <p:grpSpPr>
          <a:xfrm>
            <a:off x="12949908" y="5127269"/>
            <a:ext cx="3633982" cy="4311707"/>
            <a:chOff x="8326200" y="792377"/>
            <a:chExt cx="3799250" cy="4507796"/>
          </a:xfrm>
        </p:grpSpPr>
        <p:pic>
          <p:nvPicPr>
            <p:cNvPr id="166" name="Google Shape;166;g375449a4839_0_54" title="百合花.jfif"/>
            <p:cNvPicPr preferRelativeResize="0"/>
            <p:nvPr/>
          </p:nvPicPr>
          <p:blipFill rotWithShape="1">
            <a:blip r:embed="rId6">
              <a:alphaModFix amt="70000"/>
            </a:blip>
            <a:srcRect b="0" l="20038" r="20038" t="0"/>
            <a:stretch/>
          </p:blipFill>
          <p:spPr>
            <a:xfrm>
              <a:off x="8862650" y="2033173"/>
              <a:ext cx="3262800" cy="3267000"/>
            </a:xfrm>
            <a:prstGeom prst="ellipse">
              <a:avLst/>
            </a:prstGeom>
            <a:noFill/>
            <a:ln cap="flat" cmpd="sng" w="109325">
              <a:solidFill>
                <a:srgbClr val="EAEBE9"/>
              </a:solidFill>
              <a:prstDash val="solid"/>
              <a:round/>
              <a:headEnd len="sm" w="sm" type="none"/>
              <a:tailEnd len="sm" w="sm" type="none"/>
            </a:ln>
            <a:effectLst>
              <a:outerShdw blurRad="57150" rotWithShape="0" algn="bl" dir="5400000" dist="19050">
                <a:srgbClr val="000000">
                  <a:alpha val="50000"/>
                </a:srgbClr>
              </a:outerShdw>
            </a:effectLst>
          </p:spPr>
        </p:pic>
        <p:sp>
          <p:nvSpPr>
            <p:cNvPr id="167" name="Google Shape;167;g375449a4839_0_54"/>
            <p:cNvSpPr txBox="1"/>
            <p:nvPr/>
          </p:nvSpPr>
          <p:spPr>
            <a:xfrm rot="-1975605">
              <a:off x="8427748" y="1378973"/>
              <a:ext cx="2485804" cy="1108307"/>
            </a:xfrm>
            <a:prstGeom prst="rect">
              <a:avLst/>
            </a:prstGeom>
            <a:noFill/>
            <a:ln>
              <a:noFill/>
            </a:ln>
            <a:effectLst>
              <a:outerShdw blurRad="57150" rotWithShape="0" algn="bl" dir="5400000" dist="19050">
                <a:srgbClr val="000000">
                  <a:alpha val="50000"/>
                </a:srgbClr>
              </a:outerShdw>
            </a:effectLst>
          </p:spPr>
          <p:txBody>
            <a:bodyPr anchorCtr="0" anchor="t" bIns="87450" lIns="87450" spcFirstLastPara="1" rIns="87450" wrap="square" tIns="87450">
              <a:spAutoFit/>
            </a:bodyPr>
            <a:lstStyle/>
            <a:p>
              <a:pPr indent="0" lvl="0" marL="0" rtl="0" algn="l">
                <a:spcBef>
                  <a:spcPts val="0"/>
                </a:spcBef>
                <a:spcAft>
                  <a:spcPts val="0"/>
                </a:spcAft>
                <a:buNone/>
              </a:pPr>
              <a:r>
                <a:rPr b="1" lang="en-US" sz="5739">
                  <a:solidFill>
                    <a:srgbClr val="5F6F52"/>
                  </a:solidFill>
                  <a:latin typeface="Poppins"/>
                  <a:ea typeface="Poppins"/>
                  <a:cs typeface="Poppins"/>
                  <a:sym typeface="Poppins"/>
                </a:rPr>
                <a:t>百合</a:t>
              </a:r>
              <a:endParaRPr b="1" sz="6121">
                <a:solidFill>
                  <a:srgbClr val="5F6F52"/>
                </a:solidFill>
                <a:latin typeface="Poppins"/>
                <a:ea typeface="Poppins"/>
                <a:cs typeface="Poppins"/>
                <a:sym typeface="Poppins"/>
              </a:endParaRPr>
            </a:p>
          </p:txBody>
        </p:sp>
      </p:grpSp>
      <p:grpSp>
        <p:nvGrpSpPr>
          <p:cNvPr id="168" name="Google Shape;168;g375449a4839_0_54"/>
          <p:cNvGrpSpPr/>
          <p:nvPr/>
        </p:nvGrpSpPr>
        <p:grpSpPr>
          <a:xfrm>
            <a:off x="12892187" y="848017"/>
            <a:ext cx="3749360" cy="4084371"/>
            <a:chOff x="12347950" y="944777"/>
            <a:chExt cx="3919875" cy="4270121"/>
          </a:xfrm>
        </p:grpSpPr>
        <p:pic>
          <p:nvPicPr>
            <p:cNvPr id="169" name="Google Shape;169;g375449a4839_0_54" title="玫瑰.jpg"/>
            <p:cNvPicPr preferRelativeResize="0"/>
            <p:nvPr/>
          </p:nvPicPr>
          <p:blipFill rotWithShape="1">
            <a:blip r:embed="rId7">
              <a:alphaModFix amt="65000"/>
            </a:blip>
            <a:srcRect b="0" l="13840" r="13847" t="0"/>
            <a:stretch/>
          </p:blipFill>
          <p:spPr>
            <a:xfrm>
              <a:off x="13005025" y="1947898"/>
              <a:ext cx="3262800" cy="3267000"/>
            </a:xfrm>
            <a:prstGeom prst="ellipse">
              <a:avLst/>
            </a:prstGeom>
            <a:noFill/>
            <a:ln cap="flat" cmpd="sng" w="109325">
              <a:solidFill>
                <a:srgbClr val="EAEBE9"/>
              </a:solidFill>
              <a:prstDash val="solid"/>
              <a:round/>
              <a:headEnd len="sm" w="sm" type="none"/>
              <a:tailEnd len="sm" w="sm" type="none"/>
            </a:ln>
            <a:effectLst>
              <a:outerShdw blurRad="57150" rotWithShape="0" algn="bl" dir="5400000" dist="19050">
                <a:srgbClr val="000000">
                  <a:alpha val="50000"/>
                </a:srgbClr>
              </a:outerShdw>
            </a:effectLst>
          </p:spPr>
        </p:pic>
        <p:sp>
          <p:nvSpPr>
            <p:cNvPr id="170" name="Google Shape;170;g375449a4839_0_54"/>
            <p:cNvSpPr txBox="1"/>
            <p:nvPr/>
          </p:nvSpPr>
          <p:spPr>
            <a:xfrm rot="-1975605">
              <a:off x="12449498" y="1531373"/>
              <a:ext cx="2485804" cy="1108307"/>
            </a:xfrm>
            <a:prstGeom prst="rect">
              <a:avLst/>
            </a:prstGeom>
            <a:noFill/>
            <a:ln>
              <a:noFill/>
            </a:ln>
            <a:effectLst>
              <a:outerShdw blurRad="57150" rotWithShape="0" algn="bl" dir="5400000" dist="19050">
                <a:srgbClr val="000000">
                  <a:alpha val="50000"/>
                </a:srgbClr>
              </a:outerShdw>
            </a:effectLst>
          </p:spPr>
          <p:txBody>
            <a:bodyPr anchorCtr="0" anchor="t" bIns="87450" lIns="87450" spcFirstLastPara="1" rIns="87450" wrap="square" tIns="87450">
              <a:spAutoFit/>
            </a:bodyPr>
            <a:lstStyle/>
            <a:p>
              <a:pPr indent="0" lvl="0" marL="0" rtl="0" algn="l">
                <a:spcBef>
                  <a:spcPts val="0"/>
                </a:spcBef>
                <a:spcAft>
                  <a:spcPts val="0"/>
                </a:spcAft>
                <a:buNone/>
              </a:pPr>
              <a:r>
                <a:rPr b="1" lang="en-US" sz="5739">
                  <a:solidFill>
                    <a:srgbClr val="5F6F52"/>
                  </a:solidFill>
                  <a:latin typeface="Poppins"/>
                  <a:ea typeface="Poppins"/>
                  <a:cs typeface="Poppins"/>
                  <a:sym typeface="Poppins"/>
                </a:rPr>
                <a:t>玫瑰</a:t>
              </a:r>
              <a:endParaRPr b="1" sz="6121">
                <a:solidFill>
                  <a:srgbClr val="5F6F52"/>
                </a:solidFill>
                <a:latin typeface="Poppins"/>
                <a:ea typeface="Poppins"/>
                <a:cs typeface="Poppins"/>
                <a:sym typeface="Poppins"/>
              </a:endParaRPr>
            </a:p>
          </p:txBody>
        </p:sp>
      </p:grpSp>
      <p:pic>
        <p:nvPicPr>
          <p:cNvPr id="171" name="Google Shape;171;g375449a4839_0_54" title="animal (1).png"/>
          <p:cNvPicPr preferRelativeResize="0"/>
          <p:nvPr/>
        </p:nvPicPr>
        <p:blipFill rotWithShape="1">
          <a:blip r:embed="rId8">
            <a:alphaModFix/>
          </a:blip>
          <a:srcRect b="0" l="0" r="0" t="0"/>
          <a:stretch/>
        </p:blipFill>
        <p:spPr>
          <a:xfrm rot="-1807854">
            <a:off x="13818295" y="6607019"/>
            <a:ext cx="2707962" cy="2707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100"/>
                                        <p:tgtEl>
                                          <p:spTgt spid="171"/>
                                        </p:tgtEl>
                                        <p:attrNameLst>
                                          <p:attrName>ppt_w</p:attrName>
                                        </p:attrNameLst>
                                      </p:cBhvr>
                                      <p:tavLst>
                                        <p:tav fmla="" tm="0">
                                          <p:val>
                                            <p:strVal val="0"/>
                                          </p:val>
                                        </p:tav>
                                        <p:tav fmla="" tm="100000">
                                          <p:val>
                                            <p:strVal val="#ppt_w"/>
                                          </p:val>
                                        </p:tav>
                                      </p:tavLst>
                                    </p:anim>
                                    <p:anim calcmode="lin" valueType="num">
                                      <p:cBhvr additive="base">
                                        <p:cTn dur="100"/>
                                        <p:tgtEl>
                                          <p:spTgt spid="1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pSp>
        <p:nvGrpSpPr>
          <p:cNvPr id="176" name="Google Shape;176;g3755836c05e_0_29"/>
          <p:cNvGrpSpPr/>
          <p:nvPr/>
        </p:nvGrpSpPr>
        <p:grpSpPr>
          <a:xfrm>
            <a:off x="-514350" y="-695177"/>
            <a:ext cx="7554582" cy="11915811"/>
            <a:chOff x="0" y="-47625"/>
            <a:chExt cx="1989671" cy="3138300"/>
          </a:xfrm>
        </p:grpSpPr>
        <p:sp>
          <p:nvSpPr>
            <p:cNvPr id="177" name="Google Shape;177;g3755836c05e_0_29"/>
            <p:cNvSpPr/>
            <p:nvPr/>
          </p:nvSpPr>
          <p:spPr>
            <a:xfrm>
              <a:off x="0" y="0"/>
              <a:ext cx="1989671" cy="3090597"/>
            </a:xfrm>
            <a:custGeom>
              <a:rect b="b" l="l" r="r" t="t"/>
              <a:pathLst>
                <a:path extrusionOk="0" h="3090597" w="1989671">
                  <a:moveTo>
                    <a:pt x="0" y="0"/>
                  </a:moveTo>
                  <a:lnTo>
                    <a:pt x="1989671" y="0"/>
                  </a:lnTo>
                  <a:lnTo>
                    <a:pt x="1989671" y="3090597"/>
                  </a:lnTo>
                  <a:lnTo>
                    <a:pt x="0" y="3090597"/>
                  </a:lnTo>
                  <a:close/>
                </a:path>
              </a:pathLst>
            </a:custGeom>
            <a:solidFill>
              <a:srgbClr val="EAEBE9"/>
            </a:solidFill>
            <a:ln>
              <a:noFill/>
            </a:ln>
          </p:spPr>
        </p:sp>
        <p:sp>
          <p:nvSpPr>
            <p:cNvPr id="178" name="Google Shape;178;g3755836c05e_0_29"/>
            <p:cNvSpPr txBox="1"/>
            <p:nvPr/>
          </p:nvSpPr>
          <p:spPr>
            <a:xfrm>
              <a:off x="0" y="-47625"/>
              <a:ext cx="1989600" cy="31383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9" name="Google Shape;179;g3755836c05e_0_29"/>
          <p:cNvGrpSpPr/>
          <p:nvPr/>
        </p:nvGrpSpPr>
        <p:grpSpPr>
          <a:xfrm>
            <a:off x="17022970" y="792370"/>
            <a:ext cx="472643" cy="472643"/>
            <a:chOff x="0" y="0"/>
            <a:chExt cx="812800" cy="812800"/>
          </a:xfrm>
        </p:grpSpPr>
        <p:sp>
          <p:nvSpPr>
            <p:cNvPr id="180" name="Google Shape;180;g3755836c05e_0_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755836c05e_0_2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2" name="Google Shape;182;g3755836c05e_0_29"/>
          <p:cNvGrpSpPr/>
          <p:nvPr/>
        </p:nvGrpSpPr>
        <p:grpSpPr>
          <a:xfrm>
            <a:off x="15479920" y="8206973"/>
            <a:ext cx="3086120" cy="3266948"/>
            <a:chOff x="0" y="-47625"/>
            <a:chExt cx="812800" cy="860425"/>
          </a:xfrm>
        </p:grpSpPr>
        <p:sp>
          <p:nvSpPr>
            <p:cNvPr id="183" name="Google Shape;183;g3755836c05e_0_29"/>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EAEBE9"/>
            </a:solidFill>
            <a:ln>
              <a:noFill/>
            </a:ln>
          </p:spPr>
        </p:sp>
        <p:sp>
          <p:nvSpPr>
            <p:cNvPr id="184" name="Google Shape;184;g3755836c05e_0_29"/>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5" name="Google Shape;185;g3755836c05e_0_29"/>
          <p:cNvSpPr txBox="1"/>
          <p:nvPr/>
        </p:nvSpPr>
        <p:spPr>
          <a:xfrm>
            <a:off x="-952318" y="1093580"/>
            <a:ext cx="87243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000" u="none" cap="none" strike="noStrike">
                <a:solidFill>
                  <a:srgbClr val="465739"/>
                </a:solidFill>
                <a:latin typeface="Arial"/>
                <a:ea typeface="Arial"/>
                <a:cs typeface="Arial"/>
                <a:sym typeface="Arial"/>
              </a:rPr>
              <a:t>實際案例</a:t>
            </a:r>
            <a:endParaRPr sz="400"/>
          </a:p>
        </p:txBody>
      </p:sp>
      <p:pic>
        <p:nvPicPr>
          <p:cNvPr id="186" name="Google Shape;186;g3755836c05e_0_29" title="S__371507205_0.jpg"/>
          <p:cNvPicPr preferRelativeResize="0"/>
          <p:nvPr/>
        </p:nvPicPr>
        <p:blipFill rotWithShape="1">
          <a:blip r:embed="rId3">
            <a:alphaModFix amt="80000"/>
          </a:blip>
          <a:srcRect b="416" l="0" r="0" t="426"/>
          <a:stretch/>
        </p:blipFill>
        <p:spPr>
          <a:xfrm>
            <a:off x="655550" y="3429000"/>
            <a:ext cx="7328525" cy="5318900"/>
          </a:xfrm>
          <a:prstGeom prst="rect">
            <a:avLst/>
          </a:prstGeom>
          <a:noFill/>
          <a:ln>
            <a:noFill/>
          </a:ln>
        </p:spPr>
      </p:pic>
      <p:grpSp>
        <p:nvGrpSpPr>
          <p:cNvPr id="187" name="Google Shape;187;g3755836c05e_0_29"/>
          <p:cNvGrpSpPr/>
          <p:nvPr/>
        </p:nvGrpSpPr>
        <p:grpSpPr>
          <a:xfrm>
            <a:off x="9292714" y="838673"/>
            <a:ext cx="3757592" cy="4093338"/>
            <a:chOff x="8326200" y="792377"/>
            <a:chExt cx="3919875" cy="4270121"/>
          </a:xfrm>
        </p:grpSpPr>
        <p:pic>
          <p:nvPicPr>
            <p:cNvPr id="188" name="Google Shape;188;g3755836c05e_0_29" title="羅勒.jpg"/>
            <p:cNvPicPr preferRelativeResize="0"/>
            <p:nvPr/>
          </p:nvPicPr>
          <p:blipFill rotWithShape="1">
            <a:blip r:embed="rId4">
              <a:alphaModFix amt="70000"/>
            </a:blip>
            <a:srcRect b="0" l="12546" r="12546" t="0"/>
            <a:stretch/>
          </p:blipFill>
          <p:spPr>
            <a:xfrm>
              <a:off x="8983275" y="1795498"/>
              <a:ext cx="3262800" cy="3267000"/>
            </a:xfrm>
            <a:prstGeom prst="ellipse">
              <a:avLst/>
            </a:prstGeom>
            <a:noFill/>
            <a:ln cap="flat" cmpd="sng" w="109575">
              <a:solidFill>
                <a:schemeClr val="lt2"/>
              </a:solidFill>
              <a:prstDash val="solid"/>
              <a:round/>
              <a:headEnd len="sm" w="sm" type="none"/>
              <a:tailEnd len="sm" w="sm" type="none"/>
            </a:ln>
          </p:spPr>
        </p:pic>
        <p:sp>
          <p:nvSpPr>
            <p:cNvPr id="189" name="Google Shape;189;g3755836c05e_0_29"/>
            <p:cNvSpPr txBox="1"/>
            <p:nvPr/>
          </p:nvSpPr>
          <p:spPr>
            <a:xfrm rot="-1975605">
              <a:off x="8427748" y="1378973"/>
              <a:ext cx="2485804" cy="1108307"/>
            </a:xfrm>
            <a:prstGeom prst="rect">
              <a:avLst/>
            </a:prstGeom>
            <a:noFill/>
            <a:ln>
              <a:noFill/>
            </a:ln>
          </p:spPr>
          <p:txBody>
            <a:bodyPr anchorCtr="0" anchor="t" bIns="87625" lIns="87625" spcFirstLastPara="1" rIns="87625" wrap="square" tIns="87625">
              <a:spAutoFit/>
            </a:bodyPr>
            <a:lstStyle/>
            <a:p>
              <a:pPr indent="0" lvl="0" marL="0" rtl="0" algn="l">
                <a:spcBef>
                  <a:spcPts val="0"/>
                </a:spcBef>
                <a:spcAft>
                  <a:spcPts val="0"/>
                </a:spcAft>
                <a:buNone/>
              </a:pPr>
              <a:r>
                <a:rPr b="1" lang="en-US" sz="5751">
                  <a:solidFill>
                    <a:srgbClr val="5F6F52"/>
                  </a:solidFill>
                  <a:latin typeface="Poppins"/>
                  <a:ea typeface="Poppins"/>
                  <a:cs typeface="Poppins"/>
                  <a:sym typeface="Poppins"/>
                </a:rPr>
                <a:t>羅勒</a:t>
              </a:r>
              <a:endParaRPr b="1" sz="6134">
                <a:solidFill>
                  <a:srgbClr val="5F6F52"/>
                </a:solidFill>
                <a:latin typeface="Poppins"/>
                <a:ea typeface="Poppins"/>
                <a:cs typeface="Poppins"/>
                <a:sym typeface="Poppins"/>
              </a:endParaRPr>
            </a:p>
          </p:txBody>
        </p:sp>
      </p:grpSp>
      <p:grpSp>
        <p:nvGrpSpPr>
          <p:cNvPr id="190" name="Google Shape;190;g3755836c05e_0_29"/>
          <p:cNvGrpSpPr/>
          <p:nvPr/>
        </p:nvGrpSpPr>
        <p:grpSpPr>
          <a:xfrm>
            <a:off x="9302946" y="4904315"/>
            <a:ext cx="3757592" cy="4430092"/>
            <a:chOff x="8326200" y="441079"/>
            <a:chExt cx="3919875" cy="4621419"/>
          </a:xfrm>
        </p:grpSpPr>
        <p:pic>
          <p:nvPicPr>
            <p:cNvPr id="191" name="Google Shape;191;g3755836c05e_0_29" title="20221220-06-01.jpg"/>
            <p:cNvPicPr preferRelativeResize="0"/>
            <p:nvPr/>
          </p:nvPicPr>
          <p:blipFill rotWithShape="1">
            <a:blip r:embed="rId5">
              <a:alphaModFix amt="70000"/>
            </a:blip>
            <a:srcRect b="0" l="15668" r="15668" t="0"/>
            <a:stretch/>
          </p:blipFill>
          <p:spPr>
            <a:xfrm>
              <a:off x="8983275" y="1795498"/>
              <a:ext cx="3262800" cy="3267000"/>
            </a:xfrm>
            <a:prstGeom prst="ellipse">
              <a:avLst/>
            </a:prstGeom>
            <a:noFill/>
            <a:ln cap="flat" cmpd="sng" w="109575">
              <a:solidFill>
                <a:schemeClr val="lt2"/>
              </a:solidFill>
              <a:prstDash val="solid"/>
              <a:round/>
              <a:headEnd len="sm" w="sm" type="none"/>
              <a:tailEnd len="sm" w="sm" type="none"/>
            </a:ln>
          </p:spPr>
        </p:pic>
        <p:sp>
          <p:nvSpPr>
            <p:cNvPr id="192" name="Google Shape;192;g3755836c05e_0_29"/>
            <p:cNvSpPr txBox="1"/>
            <p:nvPr/>
          </p:nvSpPr>
          <p:spPr>
            <a:xfrm rot="-1975648">
              <a:off x="8375834" y="1203326"/>
              <a:ext cx="3132032" cy="1108307"/>
            </a:xfrm>
            <a:prstGeom prst="rect">
              <a:avLst/>
            </a:prstGeom>
            <a:noFill/>
            <a:ln>
              <a:noFill/>
            </a:ln>
          </p:spPr>
          <p:txBody>
            <a:bodyPr anchorCtr="0" anchor="t" bIns="87625" lIns="87625" spcFirstLastPara="1" rIns="87625" wrap="square" tIns="87625">
              <a:spAutoFit/>
            </a:bodyPr>
            <a:lstStyle/>
            <a:p>
              <a:pPr indent="0" lvl="0" marL="0" rtl="0" algn="l">
                <a:spcBef>
                  <a:spcPts val="0"/>
                </a:spcBef>
                <a:spcAft>
                  <a:spcPts val="0"/>
                </a:spcAft>
                <a:buNone/>
              </a:pPr>
              <a:r>
                <a:rPr b="1" lang="en-US" sz="5751">
                  <a:solidFill>
                    <a:srgbClr val="5F6F52"/>
                  </a:solidFill>
                  <a:latin typeface="Poppins"/>
                  <a:ea typeface="Poppins"/>
                  <a:cs typeface="Poppins"/>
                  <a:sym typeface="Poppins"/>
                </a:rPr>
                <a:t>捕蠅草</a:t>
              </a:r>
              <a:endParaRPr b="1" sz="6134">
                <a:solidFill>
                  <a:srgbClr val="5F6F52"/>
                </a:solidFill>
                <a:latin typeface="Poppins"/>
                <a:ea typeface="Poppins"/>
                <a:cs typeface="Poppins"/>
                <a:sym typeface="Poppins"/>
              </a:endParaRPr>
            </a:p>
          </p:txBody>
        </p:sp>
      </p:grpSp>
      <p:grpSp>
        <p:nvGrpSpPr>
          <p:cNvPr id="193" name="Google Shape;193;g3755836c05e_0_29"/>
          <p:cNvGrpSpPr/>
          <p:nvPr/>
        </p:nvGrpSpPr>
        <p:grpSpPr>
          <a:xfrm>
            <a:off x="13478723" y="4885585"/>
            <a:ext cx="3641949" cy="4562743"/>
            <a:chOff x="8326212" y="540374"/>
            <a:chExt cx="3799237" cy="4759799"/>
          </a:xfrm>
        </p:grpSpPr>
        <p:pic>
          <p:nvPicPr>
            <p:cNvPr id="194" name="Google Shape;194;g3755836c05e_0_29" title="1755646440054.jpg"/>
            <p:cNvPicPr preferRelativeResize="0"/>
            <p:nvPr/>
          </p:nvPicPr>
          <p:blipFill rotWithShape="1">
            <a:blip r:embed="rId6">
              <a:alphaModFix amt="70000"/>
            </a:blip>
            <a:srcRect b="0" l="17181" r="17188" t="0"/>
            <a:stretch/>
          </p:blipFill>
          <p:spPr>
            <a:xfrm>
              <a:off x="8862650" y="2033173"/>
              <a:ext cx="3262800" cy="3267000"/>
            </a:xfrm>
            <a:prstGeom prst="ellipse">
              <a:avLst/>
            </a:prstGeom>
            <a:noFill/>
            <a:ln cap="flat" cmpd="sng" w="109575">
              <a:solidFill>
                <a:srgbClr val="EAEBE9"/>
              </a:solidFill>
              <a:prstDash val="solid"/>
              <a:round/>
              <a:headEnd len="sm" w="sm" type="none"/>
              <a:tailEnd len="sm" w="sm" type="none"/>
            </a:ln>
          </p:spPr>
        </p:pic>
        <p:sp>
          <p:nvSpPr>
            <p:cNvPr id="195" name="Google Shape;195;g3755836c05e_0_29"/>
            <p:cNvSpPr txBox="1"/>
            <p:nvPr/>
          </p:nvSpPr>
          <p:spPr>
            <a:xfrm rot="-1975437">
              <a:off x="8390396" y="1253052"/>
              <a:ext cx="2949632" cy="1108144"/>
            </a:xfrm>
            <a:prstGeom prst="rect">
              <a:avLst/>
            </a:prstGeom>
            <a:noFill/>
            <a:ln>
              <a:noFill/>
            </a:ln>
          </p:spPr>
          <p:txBody>
            <a:bodyPr anchorCtr="0" anchor="t" bIns="87625" lIns="87625" spcFirstLastPara="1" rIns="87625" wrap="square" tIns="87625">
              <a:spAutoFit/>
            </a:bodyPr>
            <a:lstStyle/>
            <a:p>
              <a:pPr indent="0" lvl="0" marL="0" rtl="0" algn="l">
                <a:spcBef>
                  <a:spcPts val="0"/>
                </a:spcBef>
                <a:spcAft>
                  <a:spcPts val="0"/>
                </a:spcAft>
                <a:buNone/>
              </a:pPr>
              <a:r>
                <a:rPr b="1" lang="en-US" sz="5751">
                  <a:solidFill>
                    <a:srgbClr val="5F6F52"/>
                  </a:solidFill>
                  <a:latin typeface="Poppins"/>
                  <a:ea typeface="Poppins"/>
                  <a:cs typeface="Poppins"/>
                  <a:sym typeface="Poppins"/>
                </a:rPr>
                <a:t>蘋果</a:t>
              </a:r>
              <a:endParaRPr b="1" sz="6134">
                <a:solidFill>
                  <a:srgbClr val="5F6F52"/>
                </a:solidFill>
                <a:latin typeface="Poppins"/>
                <a:ea typeface="Poppins"/>
                <a:cs typeface="Poppins"/>
                <a:sym typeface="Poppins"/>
              </a:endParaRPr>
            </a:p>
          </p:txBody>
        </p:sp>
      </p:grpSp>
      <p:grpSp>
        <p:nvGrpSpPr>
          <p:cNvPr id="196" name="Google Shape;196;g3755836c05e_0_29"/>
          <p:cNvGrpSpPr/>
          <p:nvPr/>
        </p:nvGrpSpPr>
        <p:grpSpPr>
          <a:xfrm>
            <a:off x="13421013" y="838677"/>
            <a:ext cx="3757592" cy="4093338"/>
            <a:chOff x="12347950" y="944777"/>
            <a:chExt cx="3919875" cy="4270121"/>
          </a:xfrm>
        </p:grpSpPr>
        <p:pic>
          <p:nvPicPr>
            <p:cNvPr id="197" name="Google Shape;197;g3755836c05e_0_29" title="蘇鐵.jpg"/>
            <p:cNvPicPr preferRelativeResize="0"/>
            <p:nvPr/>
          </p:nvPicPr>
          <p:blipFill rotWithShape="1">
            <a:blip r:embed="rId7">
              <a:alphaModFix amt="70000"/>
            </a:blip>
            <a:srcRect b="0" l="729" r="729" t="0"/>
            <a:stretch/>
          </p:blipFill>
          <p:spPr>
            <a:xfrm>
              <a:off x="13005025" y="1947898"/>
              <a:ext cx="3262800" cy="3267000"/>
            </a:xfrm>
            <a:prstGeom prst="ellipse">
              <a:avLst/>
            </a:prstGeom>
            <a:noFill/>
            <a:ln cap="flat" cmpd="sng" w="109575">
              <a:solidFill>
                <a:schemeClr val="lt2"/>
              </a:solidFill>
              <a:prstDash val="solid"/>
              <a:round/>
              <a:headEnd len="sm" w="sm" type="none"/>
              <a:tailEnd len="sm" w="sm" type="none"/>
            </a:ln>
          </p:spPr>
        </p:pic>
        <p:sp>
          <p:nvSpPr>
            <p:cNvPr id="198" name="Google Shape;198;g3755836c05e_0_29"/>
            <p:cNvSpPr txBox="1"/>
            <p:nvPr/>
          </p:nvSpPr>
          <p:spPr>
            <a:xfrm rot="-1975605">
              <a:off x="12449498" y="1531373"/>
              <a:ext cx="2485804" cy="1108307"/>
            </a:xfrm>
            <a:prstGeom prst="rect">
              <a:avLst/>
            </a:prstGeom>
            <a:noFill/>
            <a:ln>
              <a:noFill/>
            </a:ln>
          </p:spPr>
          <p:txBody>
            <a:bodyPr anchorCtr="0" anchor="t" bIns="87625" lIns="87625" spcFirstLastPara="1" rIns="87625" wrap="square" tIns="87625">
              <a:spAutoFit/>
            </a:bodyPr>
            <a:lstStyle/>
            <a:p>
              <a:pPr indent="0" lvl="0" marL="0" rtl="0" algn="l">
                <a:spcBef>
                  <a:spcPts val="0"/>
                </a:spcBef>
                <a:spcAft>
                  <a:spcPts val="0"/>
                </a:spcAft>
                <a:buNone/>
              </a:pPr>
              <a:r>
                <a:rPr b="1" lang="en-US" sz="5751">
                  <a:solidFill>
                    <a:srgbClr val="5F6F52"/>
                  </a:solidFill>
                  <a:latin typeface="Poppins"/>
                  <a:ea typeface="Poppins"/>
                  <a:cs typeface="Poppins"/>
                  <a:sym typeface="Poppins"/>
                </a:rPr>
                <a:t>蘇鐵</a:t>
              </a:r>
              <a:endParaRPr b="1" sz="6134">
                <a:solidFill>
                  <a:srgbClr val="5F6F52"/>
                </a:solidFill>
                <a:latin typeface="Poppins"/>
                <a:ea typeface="Poppins"/>
                <a:cs typeface="Poppins"/>
                <a:sym typeface="Poppins"/>
              </a:endParaRPr>
            </a:p>
          </p:txBody>
        </p:sp>
      </p:grpSp>
      <p:pic>
        <p:nvPicPr>
          <p:cNvPr id="199" name="Google Shape;199;g3755836c05e_0_29" title="animal (1).png"/>
          <p:cNvPicPr preferRelativeResize="0"/>
          <p:nvPr/>
        </p:nvPicPr>
        <p:blipFill rotWithShape="1">
          <a:blip r:embed="rId8">
            <a:alphaModFix/>
          </a:blip>
          <a:srcRect b="0" l="0" r="0" t="0"/>
          <a:stretch/>
        </p:blipFill>
        <p:spPr>
          <a:xfrm rot="-1807854">
            <a:off x="14217258" y="1761744"/>
            <a:ext cx="2707962" cy="2707962"/>
          </a:xfrm>
          <a:prstGeom prst="rect">
            <a:avLst/>
          </a:prstGeom>
          <a:noFill/>
          <a:ln>
            <a:noFill/>
          </a:ln>
        </p:spPr>
      </p:pic>
      <p:pic>
        <p:nvPicPr>
          <p:cNvPr id="200" name="Google Shape;200;g3755836c05e_0_29" title="idea.png"/>
          <p:cNvPicPr preferRelativeResize="0"/>
          <p:nvPr/>
        </p:nvPicPr>
        <p:blipFill>
          <a:blip r:embed="rId9">
            <a:alphaModFix/>
          </a:blip>
          <a:stretch>
            <a:fillRect/>
          </a:stretch>
        </p:blipFill>
        <p:spPr>
          <a:xfrm>
            <a:off x="1117050" y="9109125"/>
            <a:ext cx="472650" cy="472650"/>
          </a:xfrm>
          <a:prstGeom prst="rect">
            <a:avLst/>
          </a:prstGeom>
          <a:noFill/>
          <a:ln>
            <a:noFill/>
          </a:ln>
        </p:spPr>
      </p:pic>
      <p:sp>
        <p:nvSpPr>
          <p:cNvPr id="201" name="Google Shape;201;g3755836c05e_0_29"/>
          <p:cNvSpPr txBox="1"/>
          <p:nvPr/>
        </p:nvSpPr>
        <p:spPr>
          <a:xfrm>
            <a:off x="1954900" y="9083850"/>
            <a:ext cx="4729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rgbClr val="5F6F52"/>
                </a:solidFill>
                <a:latin typeface="Calibri"/>
                <a:ea typeface="Calibri"/>
                <a:cs typeface="Calibri"/>
                <a:sym typeface="Calibri"/>
              </a:rPr>
              <a:t>小提示: 最大顆的那一顆</a:t>
            </a:r>
            <a:endParaRPr sz="2100">
              <a:solidFill>
                <a:srgbClr val="5F6F5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500"/>
                                        <p:tgtEl>
                                          <p:spTgt spid="19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99"/>
                                        </p:tgtEl>
                                        <p:attrNameLst>
                                          <p:attrName>style.visibility</p:attrName>
                                        </p:attrNameLst>
                                      </p:cBhvr>
                                      <p:to>
                                        <p:strVal val="visible"/>
                                      </p:to>
                                    </p:set>
                                    <p:anim calcmode="lin" valueType="num">
                                      <p:cBhvr additive="base">
                                        <p:cTn dur="100"/>
                                        <p:tgtEl>
                                          <p:spTgt spid="199"/>
                                        </p:tgtEl>
                                        <p:attrNameLst>
                                          <p:attrName>ppt_w</p:attrName>
                                        </p:attrNameLst>
                                      </p:cBhvr>
                                      <p:tavLst>
                                        <p:tav fmla="" tm="0">
                                          <p:val>
                                            <p:strVal val="0"/>
                                          </p:val>
                                        </p:tav>
                                        <p:tav fmla="" tm="100000">
                                          <p:val>
                                            <p:strVal val="#ppt_w"/>
                                          </p:val>
                                        </p:tav>
                                      </p:tavLst>
                                    </p:anim>
                                    <p:anim calcmode="lin" valueType="num">
                                      <p:cBhvr additive="base">
                                        <p:cTn dur="100"/>
                                        <p:tgtEl>
                                          <p:spTgt spid="1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7578aa6b1c_0_20"/>
          <p:cNvSpPr txBox="1"/>
          <p:nvPr/>
        </p:nvSpPr>
        <p:spPr>
          <a:xfrm>
            <a:off x="-952318" y="1093580"/>
            <a:ext cx="87243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000" u="none" cap="none" strike="noStrike">
                <a:solidFill>
                  <a:srgbClr val="465739"/>
                </a:solidFill>
                <a:latin typeface="Arial"/>
                <a:ea typeface="Arial"/>
                <a:cs typeface="Arial"/>
                <a:sym typeface="Arial"/>
              </a:rPr>
              <a:t>實際案</a:t>
            </a:r>
            <a:r>
              <a:rPr b="1" i="0" lang="en-US" sz="7000" u="none" cap="none" strike="noStrike">
                <a:solidFill>
                  <a:srgbClr val="465739"/>
                </a:solidFill>
                <a:latin typeface="Arial"/>
                <a:ea typeface="Arial"/>
                <a:cs typeface="Arial"/>
                <a:sym typeface="Arial"/>
              </a:rPr>
              <a:t>例</a:t>
            </a:r>
            <a:endParaRPr sz="400"/>
          </a:p>
        </p:txBody>
      </p:sp>
      <p:grpSp>
        <p:nvGrpSpPr>
          <p:cNvPr id="207" name="Google Shape;207;g37578aa6b1c_0_20"/>
          <p:cNvGrpSpPr/>
          <p:nvPr/>
        </p:nvGrpSpPr>
        <p:grpSpPr>
          <a:xfrm rot="5400000">
            <a:off x="10629673" y="-4556736"/>
            <a:ext cx="8130791" cy="12824663"/>
            <a:chOff x="0" y="-47625"/>
            <a:chExt cx="1989671" cy="3138300"/>
          </a:xfrm>
        </p:grpSpPr>
        <p:sp>
          <p:nvSpPr>
            <p:cNvPr id="208" name="Google Shape;208;g37578aa6b1c_0_20"/>
            <p:cNvSpPr/>
            <p:nvPr/>
          </p:nvSpPr>
          <p:spPr>
            <a:xfrm>
              <a:off x="0" y="0"/>
              <a:ext cx="1989671" cy="3090597"/>
            </a:xfrm>
            <a:custGeom>
              <a:rect b="b" l="l" r="r" t="t"/>
              <a:pathLst>
                <a:path extrusionOk="0" h="3090597" w="1989671">
                  <a:moveTo>
                    <a:pt x="0" y="0"/>
                  </a:moveTo>
                  <a:lnTo>
                    <a:pt x="1989671" y="0"/>
                  </a:lnTo>
                  <a:lnTo>
                    <a:pt x="1989671" y="3090597"/>
                  </a:lnTo>
                  <a:lnTo>
                    <a:pt x="0" y="3090597"/>
                  </a:lnTo>
                  <a:close/>
                </a:path>
              </a:pathLst>
            </a:custGeom>
            <a:solidFill>
              <a:srgbClr val="EAEBE9"/>
            </a:solidFill>
            <a:ln>
              <a:noFill/>
            </a:ln>
          </p:spPr>
        </p:sp>
        <p:sp>
          <p:nvSpPr>
            <p:cNvPr id="209" name="Google Shape;209;g37578aa6b1c_0_20"/>
            <p:cNvSpPr txBox="1"/>
            <p:nvPr/>
          </p:nvSpPr>
          <p:spPr>
            <a:xfrm>
              <a:off x="0" y="-47625"/>
              <a:ext cx="1989600" cy="3138300"/>
            </a:xfrm>
            <a:prstGeom prst="rect">
              <a:avLst/>
            </a:prstGeom>
            <a:noFill/>
            <a:ln>
              <a:noFill/>
            </a:ln>
          </p:spPr>
          <p:txBody>
            <a:bodyPr anchorCtr="0" anchor="ctr" bIns="54675" lIns="54675" spcFirstLastPara="1" rIns="54675" wrap="square" tIns="54675">
              <a:noAutofit/>
            </a:bodyPr>
            <a:lstStyle/>
            <a:p>
              <a:pPr indent="0" lvl="0" marL="0" marR="0" rtl="0" algn="ctr">
                <a:lnSpc>
                  <a:spcPct val="167333"/>
                </a:lnSpc>
                <a:spcBef>
                  <a:spcPts val="0"/>
                </a:spcBef>
                <a:spcAft>
                  <a:spcPts val="0"/>
                </a:spcAft>
                <a:buNone/>
              </a:pPr>
              <a:r>
                <a:t/>
              </a:r>
              <a:endParaRPr b="0" i="0" sz="1937" u="none" cap="none" strike="noStrike">
                <a:solidFill>
                  <a:schemeClr val="dk1"/>
                </a:solidFill>
                <a:latin typeface="Calibri"/>
                <a:ea typeface="Calibri"/>
                <a:cs typeface="Calibri"/>
                <a:sym typeface="Calibri"/>
              </a:endParaRPr>
            </a:p>
          </p:txBody>
        </p:sp>
      </p:grpSp>
      <p:grpSp>
        <p:nvGrpSpPr>
          <p:cNvPr id="210" name="Google Shape;210;g37578aa6b1c_0_20"/>
          <p:cNvGrpSpPr/>
          <p:nvPr/>
        </p:nvGrpSpPr>
        <p:grpSpPr>
          <a:xfrm rot="5400000">
            <a:off x="1329860" y="1635407"/>
            <a:ext cx="6331133" cy="11276853"/>
            <a:chOff x="0" y="-47625"/>
            <a:chExt cx="1989671" cy="3138300"/>
          </a:xfrm>
        </p:grpSpPr>
        <p:sp>
          <p:nvSpPr>
            <p:cNvPr id="211" name="Google Shape;211;g37578aa6b1c_0_20"/>
            <p:cNvSpPr/>
            <p:nvPr/>
          </p:nvSpPr>
          <p:spPr>
            <a:xfrm>
              <a:off x="0" y="0"/>
              <a:ext cx="1989671" cy="3090597"/>
            </a:xfrm>
            <a:custGeom>
              <a:rect b="b" l="l" r="r" t="t"/>
              <a:pathLst>
                <a:path extrusionOk="0" h="3090597" w="1989671">
                  <a:moveTo>
                    <a:pt x="0" y="0"/>
                  </a:moveTo>
                  <a:lnTo>
                    <a:pt x="1989671" y="0"/>
                  </a:lnTo>
                  <a:lnTo>
                    <a:pt x="1989671" y="3090597"/>
                  </a:lnTo>
                  <a:lnTo>
                    <a:pt x="0" y="3090597"/>
                  </a:lnTo>
                  <a:close/>
                </a:path>
              </a:pathLst>
            </a:custGeom>
            <a:solidFill>
              <a:srgbClr val="EAEBE9"/>
            </a:solidFill>
            <a:ln>
              <a:noFill/>
            </a:ln>
          </p:spPr>
        </p:sp>
        <p:sp>
          <p:nvSpPr>
            <p:cNvPr id="212" name="Google Shape;212;g37578aa6b1c_0_20"/>
            <p:cNvSpPr txBox="1"/>
            <p:nvPr/>
          </p:nvSpPr>
          <p:spPr>
            <a:xfrm>
              <a:off x="0" y="-47625"/>
              <a:ext cx="1989600" cy="3138300"/>
            </a:xfrm>
            <a:prstGeom prst="rect">
              <a:avLst/>
            </a:prstGeom>
            <a:noFill/>
            <a:ln>
              <a:noFill/>
            </a:ln>
          </p:spPr>
          <p:txBody>
            <a:bodyPr anchorCtr="0" anchor="ctr" bIns="54675" lIns="54675" spcFirstLastPara="1" rIns="54675" wrap="square" tIns="54675">
              <a:noAutofit/>
            </a:bodyPr>
            <a:lstStyle/>
            <a:p>
              <a:pPr indent="0" lvl="0" marL="0" marR="0" rtl="0" algn="ctr">
                <a:lnSpc>
                  <a:spcPct val="167333"/>
                </a:lnSpc>
                <a:spcBef>
                  <a:spcPts val="0"/>
                </a:spcBef>
                <a:spcAft>
                  <a:spcPts val="0"/>
                </a:spcAft>
                <a:buNone/>
              </a:pPr>
              <a:r>
                <a:t/>
              </a:r>
              <a:endParaRPr b="0" i="0" sz="1937" u="none" cap="none" strike="noStrike">
                <a:solidFill>
                  <a:schemeClr val="dk1"/>
                </a:solidFill>
                <a:latin typeface="Calibri"/>
                <a:ea typeface="Calibri"/>
                <a:cs typeface="Calibri"/>
                <a:sym typeface="Calibri"/>
              </a:endParaRPr>
            </a:p>
          </p:txBody>
        </p:sp>
      </p:grpSp>
      <p:pic>
        <p:nvPicPr>
          <p:cNvPr id="213" name="Google Shape;213;g37578aa6b1c_0_20" title="Screenshot 2025-08-16 at 11.30.28 AM.png"/>
          <p:cNvPicPr preferRelativeResize="0"/>
          <p:nvPr/>
        </p:nvPicPr>
        <p:blipFill>
          <a:blip r:embed="rId3">
            <a:alphaModFix/>
          </a:blip>
          <a:stretch>
            <a:fillRect/>
          </a:stretch>
        </p:blipFill>
        <p:spPr>
          <a:xfrm>
            <a:off x="10200576" y="683750"/>
            <a:ext cx="7546500" cy="4152900"/>
          </a:xfrm>
          <a:prstGeom prst="roundRect">
            <a:avLst>
              <a:gd fmla="val 16667" name="adj"/>
            </a:avLst>
          </a:prstGeom>
          <a:noFill/>
          <a:ln>
            <a:noFill/>
          </a:ln>
          <a:effectLst>
            <a:outerShdw blurRad="57150" rotWithShape="0" algn="bl" dir="5400000" dist="19050">
              <a:srgbClr val="000000">
                <a:alpha val="50000"/>
              </a:srgbClr>
            </a:outerShdw>
          </a:effectLst>
        </p:spPr>
      </p:pic>
      <p:sp>
        <p:nvSpPr>
          <p:cNvPr id="214" name="Google Shape;214;g37578aa6b1c_0_20"/>
          <p:cNvSpPr txBox="1"/>
          <p:nvPr/>
        </p:nvSpPr>
        <p:spPr>
          <a:xfrm>
            <a:off x="932700" y="2821800"/>
            <a:ext cx="7144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rgbClr val="465739"/>
              </a:solidFill>
              <a:latin typeface="Poppins"/>
              <a:ea typeface="Poppins"/>
              <a:cs typeface="Poppins"/>
              <a:sym typeface="Poppins"/>
            </a:endParaRPr>
          </a:p>
        </p:txBody>
      </p:sp>
      <p:sp>
        <p:nvSpPr>
          <p:cNvPr id="215" name="Google Shape;215;g37578aa6b1c_0_20"/>
          <p:cNvSpPr/>
          <p:nvPr/>
        </p:nvSpPr>
        <p:spPr>
          <a:xfrm>
            <a:off x="17088425" y="10762300"/>
            <a:ext cx="3259200" cy="3259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6" name="Google Shape;216;g37578aa6b1c_0_20"/>
          <p:cNvSpPr/>
          <p:nvPr/>
        </p:nvSpPr>
        <p:spPr>
          <a:xfrm>
            <a:off x="8305800" y="4114800"/>
            <a:ext cx="1600200" cy="1752600"/>
          </a:xfrm>
          <a:prstGeom prst="rect">
            <a:avLst/>
          </a:prstGeom>
          <a:solidFill>
            <a:srgbClr val="EAEBE9"/>
          </a:solidFill>
          <a:ln cap="flat" cmpd="sng" w="38100">
            <a:solidFill>
              <a:srgbClr val="BBC8B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nvGrpSpPr>
          <p:cNvPr id="217" name="Google Shape;217;g37578aa6b1c_0_20"/>
          <p:cNvGrpSpPr/>
          <p:nvPr/>
        </p:nvGrpSpPr>
        <p:grpSpPr>
          <a:xfrm>
            <a:off x="703899" y="5373849"/>
            <a:ext cx="7373291" cy="4319530"/>
            <a:chOff x="7632995" y="1341781"/>
            <a:chExt cx="5178600" cy="3032100"/>
          </a:xfrm>
        </p:grpSpPr>
        <p:pic>
          <p:nvPicPr>
            <p:cNvPr id="218" name="Google Shape;218;g37578aa6b1c_0_20" title="Screenshot 2025-08-11 at 5.06.25 PM.png"/>
            <p:cNvPicPr preferRelativeResize="0"/>
            <p:nvPr/>
          </p:nvPicPr>
          <p:blipFill rotWithShape="1">
            <a:blip r:embed="rId4">
              <a:alphaModFix/>
            </a:blip>
            <a:srcRect b="0" l="6702" r="6702" t="15902"/>
            <a:stretch/>
          </p:blipFill>
          <p:spPr>
            <a:xfrm>
              <a:off x="7632995" y="1341781"/>
              <a:ext cx="5178600" cy="3032100"/>
            </a:xfrm>
            <a:prstGeom prst="roundRect">
              <a:avLst>
                <a:gd fmla="val 16667" name="adj"/>
              </a:avLst>
            </a:prstGeom>
            <a:noFill/>
            <a:ln>
              <a:noFill/>
            </a:ln>
            <a:effectLst>
              <a:outerShdw blurRad="65835" rotWithShape="0" algn="bl" dir="5400000" dist="21945">
                <a:srgbClr val="000000">
                  <a:alpha val="50000"/>
                </a:srgbClr>
              </a:outerShdw>
            </a:effectLst>
          </p:spPr>
        </p:pic>
        <p:sp>
          <p:nvSpPr>
            <p:cNvPr id="219" name="Google Shape;219;g37578aa6b1c_0_20"/>
            <p:cNvSpPr/>
            <p:nvPr/>
          </p:nvSpPr>
          <p:spPr>
            <a:xfrm>
              <a:off x="11466578" y="1853364"/>
              <a:ext cx="1112100" cy="1026600"/>
            </a:xfrm>
            <a:prstGeom prst="rect">
              <a:avLst/>
            </a:prstGeom>
            <a:noFill/>
            <a:ln cap="flat" cmpd="sng" w="57150">
              <a:solidFill>
                <a:srgbClr val="FF0000"/>
              </a:solidFill>
              <a:prstDash val="solid"/>
              <a:round/>
              <a:headEnd len="sm" w="sm" type="none"/>
              <a:tailEnd len="sm" w="sm" type="none"/>
            </a:ln>
            <a:effectLst>
              <a:outerShdw blurRad="65835" rotWithShape="0" algn="bl" dir="5400000" dist="21945">
                <a:srgbClr val="000000">
                  <a:alpha val="50000"/>
                </a:srgbClr>
              </a:outerShdw>
            </a:effectLst>
          </p:spPr>
          <p:txBody>
            <a:bodyPr anchorCtr="0" anchor="ctr" bIns="137100" lIns="137100" spcFirstLastPara="1" rIns="137100" wrap="square" tIns="137100">
              <a:noAutofit/>
            </a:bodyPr>
            <a:lstStyle/>
            <a:p>
              <a:pPr indent="0" lvl="0" marL="0" rtl="0" algn="ctr">
                <a:spcBef>
                  <a:spcPts val="0"/>
                </a:spcBef>
                <a:spcAft>
                  <a:spcPts val="0"/>
                </a:spcAft>
                <a:buNone/>
              </a:pPr>
              <a:r>
                <a:t/>
              </a:r>
              <a:endParaRPr sz="2099">
                <a:latin typeface="Calibri"/>
                <a:ea typeface="Calibri"/>
                <a:cs typeface="Calibri"/>
                <a:sym typeface="Calibri"/>
              </a:endParaRPr>
            </a:p>
          </p:txBody>
        </p:sp>
        <p:sp>
          <p:nvSpPr>
            <p:cNvPr id="220" name="Google Shape;220;g37578aa6b1c_0_20"/>
            <p:cNvSpPr/>
            <p:nvPr/>
          </p:nvSpPr>
          <p:spPr>
            <a:xfrm>
              <a:off x="9123225" y="1911902"/>
              <a:ext cx="1113900" cy="1003500"/>
            </a:xfrm>
            <a:prstGeom prst="rect">
              <a:avLst/>
            </a:prstGeom>
            <a:noFill/>
            <a:ln cap="flat" cmpd="sng" w="57150">
              <a:solidFill>
                <a:srgbClr val="FF0000"/>
              </a:solidFill>
              <a:prstDash val="solid"/>
              <a:round/>
              <a:headEnd len="sm" w="sm" type="none"/>
              <a:tailEnd len="sm" w="sm" type="none"/>
            </a:ln>
            <a:effectLst>
              <a:outerShdw blurRad="65835" rotWithShape="0" algn="bl" dir="5400000" dist="21945">
                <a:srgbClr val="000000">
                  <a:alpha val="50000"/>
                </a:srgbClr>
              </a:outerShdw>
            </a:effectLst>
          </p:spPr>
          <p:txBody>
            <a:bodyPr anchorCtr="0" anchor="ctr" bIns="137100" lIns="137100" spcFirstLastPara="1" rIns="137100" wrap="square" tIns="137100">
              <a:noAutofit/>
            </a:bodyPr>
            <a:lstStyle/>
            <a:p>
              <a:pPr indent="0" lvl="0" marL="0" rtl="0" algn="ctr">
                <a:spcBef>
                  <a:spcPts val="0"/>
                </a:spcBef>
                <a:spcAft>
                  <a:spcPts val="0"/>
                </a:spcAft>
                <a:buNone/>
              </a:pPr>
              <a:r>
                <a:t/>
              </a:r>
              <a:endParaRPr sz="2099">
                <a:latin typeface="Calibri"/>
                <a:ea typeface="Calibri"/>
                <a:cs typeface="Calibri"/>
                <a:sym typeface="Calibri"/>
              </a:endParaRPr>
            </a:p>
          </p:txBody>
        </p:sp>
        <p:sp>
          <p:nvSpPr>
            <p:cNvPr id="221" name="Google Shape;221;g37578aa6b1c_0_20"/>
            <p:cNvSpPr/>
            <p:nvPr/>
          </p:nvSpPr>
          <p:spPr>
            <a:xfrm>
              <a:off x="7932948" y="3258296"/>
              <a:ext cx="1133400" cy="995100"/>
            </a:xfrm>
            <a:prstGeom prst="rect">
              <a:avLst/>
            </a:prstGeom>
            <a:noFill/>
            <a:ln cap="flat" cmpd="sng" w="57150">
              <a:solidFill>
                <a:srgbClr val="FF0000"/>
              </a:solidFill>
              <a:prstDash val="solid"/>
              <a:round/>
              <a:headEnd len="sm" w="sm" type="none"/>
              <a:tailEnd len="sm" w="sm" type="none"/>
            </a:ln>
            <a:effectLst>
              <a:outerShdw blurRad="65835" rotWithShape="0" algn="bl" dir="5400000" dist="21945">
                <a:srgbClr val="000000">
                  <a:alpha val="50000"/>
                </a:srgbClr>
              </a:outerShdw>
            </a:effectLst>
          </p:spPr>
          <p:txBody>
            <a:bodyPr anchorCtr="0" anchor="ctr" bIns="137100" lIns="137100" spcFirstLastPara="1" rIns="137100" wrap="square" tIns="137100">
              <a:noAutofit/>
            </a:bodyPr>
            <a:lstStyle/>
            <a:p>
              <a:pPr indent="0" lvl="0" marL="0" rtl="0" algn="ctr">
                <a:spcBef>
                  <a:spcPts val="0"/>
                </a:spcBef>
                <a:spcAft>
                  <a:spcPts val="0"/>
                </a:spcAft>
                <a:buNone/>
              </a:pPr>
              <a:r>
                <a:t/>
              </a:r>
              <a:endParaRPr sz="2099">
                <a:latin typeface="Calibri"/>
                <a:ea typeface="Calibri"/>
                <a:cs typeface="Calibri"/>
                <a:sym typeface="Calibri"/>
              </a:endParaRPr>
            </a:p>
          </p:txBody>
        </p:sp>
      </p:grpSp>
      <p:sp>
        <p:nvSpPr>
          <p:cNvPr id="222" name="Google Shape;222;g37578aa6b1c_0_20"/>
          <p:cNvSpPr txBox="1"/>
          <p:nvPr/>
        </p:nvSpPr>
        <p:spPr>
          <a:xfrm>
            <a:off x="2371325" y="4284975"/>
            <a:ext cx="3826800" cy="877200"/>
          </a:xfrm>
          <a:prstGeom prst="rect">
            <a:avLst/>
          </a:prstGeom>
          <a:noFill/>
          <a:ln>
            <a:noFill/>
          </a:ln>
        </p:spPr>
        <p:txBody>
          <a:bodyPr anchorCtr="0" anchor="t" bIns="91425" lIns="91425" spcFirstLastPara="1" rIns="91425" wrap="square" tIns="91425">
            <a:spAutoFit/>
          </a:bodyPr>
          <a:lstStyle/>
          <a:p>
            <a:pPr indent="0" lvl="0" marL="0" rtl="0" algn="ctr">
              <a:lnSpc>
                <a:spcPct val="140000"/>
              </a:lnSpc>
              <a:spcBef>
                <a:spcPts val="0"/>
              </a:spcBef>
              <a:spcAft>
                <a:spcPts val="0"/>
              </a:spcAft>
              <a:buNone/>
            </a:pPr>
            <a:r>
              <a:rPr b="1" lang="en-US" sz="4500">
                <a:solidFill>
                  <a:srgbClr val="465739"/>
                </a:solidFill>
              </a:rPr>
              <a:t>Case 1</a:t>
            </a:r>
            <a:endParaRPr sz="4500"/>
          </a:p>
        </p:txBody>
      </p:sp>
      <p:sp>
        <p:nvSpPr>
          <p:cNvPr id="223" name="Google Shape;223;g37578aa6b1c_0_20"/>
          <p:cNvSpPr txBox="1"/>
          <p:nvPr/>
        </p:nvSpPr>
        <p:spPr>
          <a:xfrm>
            <a:off x="12115925" y="4991100"/>
            <a:ext cx="3826800" cy="877200"/>
          </a:xfrm>
          <a:prstGeom prst="rect">
            <a:avLst/>
          </a:prstGeom>
          <a:noFill/>
          <a:ln>
            <a:noFill/>
          </a:ln>
        </p:spPr>
        <p:txBody>
          <a:bodyPr anchorCtr="0" anchor="t" bIns="91425" lIns="91425" spcFirstLastPara="1" rIns="91425" wrap="square" tIns="91425">
            <a:spAutoFit/>
          </a:bodyPr>
          <a:lstStyle/>
          <a:p>
            <a:pPr indent="0" lvl="0" marL="0" rtl="0" algn="ctr">
              <a:lnSpc>
                <a:spcPct val="140000"/>
              </a:lnSpc>
              <a:spcBef>
                <a:spcPts val="0"/>
              </a:spcBef>
              <a:spcAft>
                <a:spcPts val="0"/>
              </a:spcAft>
              <a:buNone/>
            </a:pPr>
            <a:r>
              <a:rPr b="1" lang="en-US" sz="4500">
                <a:solidFill>
                  <a:srgbClr val="465739"/>
                </a:solidFill>
              </a:rPr>
              <a:t>Case 2</a:t>
            </a:r>
            <a:endParaRPr sz="4500"/>
          </a:p>
        </p:txBody>
      </p:sp>
      <p:grpSp>
        <p:nvGrpSpPr>
          <p:cNvPr id="224" name="Google Shape;224;g37578aa6b1c_0_20"/>
          <p:cNvGrpSpPr/>
          <p:nvPr/>
        </p:nvGrpSpPr>
        <p:grpSpPr>
          <a:xfrm>
            <a:off x="2371314" y="1545422"/>
            <a:ext cx="13260841" cy="7768543"/>
            <a:chOff x="7632995" y="1341781"/>
            <a:chExt cx="5178600" cy="3032100"/>
          </a:xfrm>
        </p:grpSpPr>
        <p:pic>
          <p:nvPicPr>
            <p:cNvPr id="225" name="Google Shape;225;g37578aa6b1c_0_20" title="Screenshot 2025-08-11 at 5.06.25 PM.png"/>
            <p:cNvPicPr preferRelativeResize="0"/>
            <p:nvPr/>
          </p:nvPicPr>
          <p:blipFill rotWithShape="1">
            <a:blip r:embed="rId4">
              <a:alphaModFix/>
            </a:blip>
            <a:srcRect b="0" l="6702" r="6702" t="15902"/>
            <a:stretch/>
          </p:blipFill>
          <p:spPr>
            <a:xfrm>
              <a:off x="7632995" y="1341781"/>
              <a:ext cx="5178600" cy="3032100"/>
            </a:xfrm>
            <a:prstGeom prst="roundRect">
              <a:avLst>
                <a:gd fmla="val 16667" name="adj"/>
              </a:avLst>
            </a:prstGeom>
            <a:noFill/>
            <a:ln>
              <a:noFill/>
            </a:ln>
            <a:effectLst>
              <a:outerShdw blurRad="118403" rotWithShape="0" algn="bl" dir="5400000" dist="39468">
                <a:srgbClr val="000000">
                  <a:alpha val="50000"/>
                </a:srgbClr>
              </a:outerShdw>
            </a:effectLst>
          </p:spPr>
        </p:pic>
        <p:sp>
          <p:nvSpPr>
            <p:cNvPr id="226" name="Google Shape;226;g37578aa6b1c_0_20"/>
            <p:cNvSpPr/>
            <p:nvPr/>
          </p:nvSpPr>
          <p:spPr>
            <a:xfrm>
              <a:off x="11466578" y="1853364"/>
              <a:ext cx="1112100" cy="1026600"/>
            </a:xfrm>
            <a:prstGeom prst="rect">
              <a:avLst/>
            </a:prstGeom>
            <a:noFill/>
            <a:ln cap="flat" cmpd="sng" w="102800">
              <a:solidFill>
                <a:srgbClr val="FF0000"/>
              </a:solidFill>
              <a:prstDash val="solid"/>
              <a:round/>
              <a:headEnd len="sm" w="sm" type="none"/>
              <a:tailEnd len="sm" w="sm" type="none"/>
            </a:ln>
            <a:effectLst>
              <a:outerShdw blurRad="118403" rotWithShape="0" algn="bl" dir="5400000" dist="39468">
                <a:srgbClr val="000000">
                  <a:alpha val="50000"/>
                </a:srgbClr>
              </a:outerShdw>
            </a:effectLst>
          </p:spPr>
          <p:txBody>
            <a:bodyPr anchorCtr="0" anchor="ctr" bIns="246550" lIns="246550" spcFirstLastPara="1" rIns="246550" wrap="square" tIns="246550">
              <a:noAutofit/>
            </a:bodyPr>
            <a:lstStyle/>
            <a:p>
              <a:pPr indent="0" lvl="0" marL="0" rtl="0" algn="ctr">
                <a:spcBef>
                  <a:spcPts val="0"/>
                </a:spcBef>
                <a:spcAft>
                  <a:spcPts val="0"/>
                </a:spcAft>
                <a:buNone/>
              </a:pPr>
              <a:r>
                <a:t/>
              </a:r>
              <a:endParaRPr sz="3775">
                <a:latin typeface="Calibri"/>
                <a:ea typeface="Calibri"/>
                <a:cs typeface="Calibri"/>
                <a:sym typeface="Calibri"/>
              </a:endParaRPr>
            </a:p>
          </p:txBody>
        </p:sp>
        <p:sp>
          <p:nvSpPr>
            <p:cNvPr id="227" name="Google Shape;227;g37578aa6b1c_0_20"/>
            <p:cNvSpPr/>
            <p:nvPr/>
          </p:nvSpPr>
          <p:spPr>
            <a:xfrm>
              <a:off x="9123225" y="1911902"/>
              <a:ext cx="1113900" cy="1003500"/>
            </a:xfrm>
            <a:prstGeom prst="rect">
              <a:avLst/>
            </a:prstGeom>
            <a:noFill/>
            <a:ln cap="flat" cmpd="sng" w="102800">
              <a:solidFill>
                <a:srgbClr val="FF0000"/>
              </a:solidFill>
              <a:prstDash val="solid"/>
              <a:round/>
              <a:headEnd len="sm" w="sm" type="none"/>
              <a:tailEnd len="sm" w="sm" type="none"/>
            </a:ln>
            <a:effectLst>
              <a:outerShdw blurRad="118403" rotWithShape="0" algn="bl" dir="5400000" dist="39468">
                <a:srgbClr val="000000">
                  <a:alpha val="50000"/>
                </a:srgbClr>
              </a:outerShdw>
            </a:effectLst>
          </p:spPr>
          <p:txBody>
            <a:bodyPr anchorCtr="0" anchor="ctr" bIns="246550" lIns="246550" spcFirstLastPara="1" rIns="246550" wrap="square" tIns="246550">
              <a:noAutofit/>
            </a:bodyPr>
            <a:lstStyle/>
            <a:p>
              <a:pPr indent="0" lvl="0" marL="0" rtl="0" algn="ctr">
                <a:spcBef>
                  <a:spcPts val="0"/>
                </a:spcBef>
                <a:spcAft>
                  <a:spcPts val="0"/>
                </a:spcAft>
                <a:buNone/>
              </a:pPr>
              <a:r>
                <a:t/>
              </a:r>
              <a:endParaRPr sz="3775">
                <a:latin typeface="Calibri"/>
                <a:ea typeface="Calibri"/>
                <a:cs typeface="Calibri"/>
                <a:sym typeface="Calibri"/>
              </a:endParaRPr>
            </a:p>
          </p:txBody>
        </p:sp>
        <p:sp>
          <p:nvSpPr>
            <p:cNvPr id="228" name="Google Shape;228;g37578aa6b1c_0_20"/>
            <p:cNvSpPr/>
            <p:nvPr/>
          </p:nvSpPr>
          <p:spPr>
            <a:xfrm>
              <a:off x="7932948" y="3258296"/>
              <a:ext cx="1133400" cy="995100"/>
            </a:xfrm>
            <a:prstGeom prst="rect">
              <a:avLst/>
            </a:prstGeom>
            <a:noFill/>
            <a:ln cap="flat" cmpd="sng" w="102800">
              <a:solidFill>
                <a:srgbClr val="FF0000"/>
              </a:solidFill>
              <a:prstDash val="solid"/>
              <a:round/>
              <a:headEnd len="sm" w="sm" type="none"/>
              <a:tailEnd len="sm" w="sm" type="none"/>
            </a:ln>
            <a:effectLst>
              <a:outerShdw blurRad="118403" rotWithShape="0" algn="bl" dir="5400000" dist="39468">
                <a:srgbClr val="000000">
                  <a:alpha val="50000"/>
                </a:srgbClr>
              </a:outerShdw>
            </a:effectLst>
          </p:spPr>
          <p:txBody>
            <a:bodyPr anchorCtr="0" anchor="ctr" bIns="246550" lIns="246550" spcFirstLastPara="1" rIns="246550" wrap="square" tIns="246550">
              <a:noAutofit/>
            </a:bodyPr>
            <a:lstStyle/>
            <a:p>
              <a:pPr indent="0" lvl="0" marL="0" rtl="0" algn="ctr">
                <a:spcBef>
                  <a:spcPts val="0"/>
                </a:spcBef>
                <a:spcAft>
                  <a:spcPts val="0"/>
                </a:spcAft>
                <a:buNone/>
              </a:pPr>
              <a:r>
                <a:t/>
              </a:r>
              <a:endParaRPr sz="3775">
                <a:latin typeface="Calibri"/>
                <a:ea typeface="Calibri"/>
                <a:cs typeface="Calibri"/>
                <a:sym typeface="Calibri"/>
              </a:endParaRPr>
            </a:p>
          </p:txBody>
        </p:sp>
      </p:grpSp>
      <p:pic>
        <p:nvPicPr>
          <p:cNvPr id="229" name="Google Shape;229;g37578aa6b1c_0_20" title="Screenshot 2025-08-16 at 11.30.28 AM.png"/>
          <p:cNvPicPr preferRelativeResize="0"/>
          <p:nvPr/>
        </p:nvPicPr>
        <p:blipFill>
          <a:blip r:embed="rId3">
            <a:alphaModFix/>
          </a:blip>
          <a:stretch>
            <a:fillRect/>
          </a:stretch>
        </p:blipFill>
        <p:spPr>
          <a:xfrm>
            <a:off x="2111625" y="1387750"/>
            <a:ext cx="14775000" cy="8130900"/>
          </a:xfrm>
          <a:prstGeom prst="roundRect">
            <a:avLst>
              <a:gd fmla="val 16667" name="adj"/>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1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g375449a4839_0_29"/>
          <p:cNvGrpSpPr/>
          <p:nvPr/>
        </p:nvGrpSpPr>
        <p:grpSpPr>
          <a:xfrm>
            <a:off x="-4041361" y="-2496160"/>
            <a:ext cx="15656479" cy="15656479"/>
            <a:chOff x="0" y="0"/>
            <a:chExt cx="812800" cy="812800"/>
          </a:xfrm>
        </p:grpSpPr>
        <p:sp>
          <p:nvSpPr>
            <p:cNvPr id="235" name="Google Shape;235;g375449a4839_0_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75449a4839_0_2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g375449a4839_0_29"/>
          <p:cNvGrpSpPr/>
          <p:nvPr/>
        </p:nvGrpSpPr>
        <p:grpSpPr>
          <a:xfrm>
            <a:off x="17022970" y="792370"/>
            <a:ext cx="472643" cy="472643"/>
            <a:chOff x="0" y="0"/>
            <a:chExt cx="812800" cy="812800"/>
          </a:xfrm>
        </p:grpSpPr>
        <p:sp>
          <p:nvSpPr>
            <p:cNvPr id="238" name="Google Shape;238;g375449a4839_0_2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375449a4839_0_29"/>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0" name="Google Shape;240;g375449a4839_0_29"/>
          <p:cNvSpPr txBox="1"/>
          <p:nvPr/>
        </p:nvSpPr>
        <p:spPr>
          <a:xfrm>
            <a:off x="1028700" y="7565265"/>
            <a:ext cx="9142200" cy="2154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t/>
            </a:r>
            <a:endParaRPr/>
          </a:p>
        </p:txBody>
      </p:sp>
      <p:sp>
        <p:nvSpPr>
          <p:cNvPr id="241" name="Google Shape;241;g375449a4839_0_29"/>
          <p:cNvSpPr txBox="1"/>
          <p:nvPr/>
        </p:nvSpPr>
        <p:spPr>
          <a:xfrm>
            <a:off x="1810700" y="1093575"/>
            <a:ext cx="141576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7000">
                <a:solidFill>
                  <a:srgbClr val="465739"/>
                </a:solidFill>
              </a:rPr>
              <a:t>動機與問題背景</a:t>
            </a:r>
            <a:r>
              <a:rPr b="1" lang="en-US" sz="7500">
                <a:solidFill>
                  <a:srgbClr val="465739"/>
                </a:solidFill>
              </a:rPr>
              <a:t> </a:t>
            </a:r>
            <a:r>
              <a:rPr b="1" lang="en-US" sz="8000">
                <a:solidFill>
                  <a:srgbClr val="465739"/>
                </a:solidFill>
              </a:rPr>
              <a:t>- </a:t>
            </a:r>
            <a:r>
              <a:rPr lang="en-US" sz="4500">
                <a:solidFill>
                  <a:srgbClr val="465739"/>
                </a:solidFill>
              </a:rPr>
              <a:t>有寵家庭比例提升</a:t>
            </a:r>
            <a:endParaRPr sz="4500">
              <a:solidFill>
                <a:srgbClr val="465739"/>
              </a:solidFill>
            </a:endParaRPr>
          </a:p>
        </p:txBody>
      </p:sp>
      <p:sp>
        <p:nvSpPr>
          <p:cNvPr id="242" name="Google Shape;242;g375449a4839_0_29"/>
          <p:cNvSpPr txBox="1"/>
          <p:nvPr/>
        </p:nvSpPr>
        <p:spPr>
          <a:xfrm>
            <a:off x="1749950" y="2875675"/>
            <a:ext cx="14279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solidFill>
                  <a:srgbClr val="465739"/>
                </a:solidFill>
                <a:latin typeface="Poppins"/>
                <a:ea typeface="Poppins"/>
                <a:cs typeface="Poppins"/>
                <a:sym typeface="Poppins"/>
              </a:rPr>
              <a:t>我國農業部以及美國寵物產品協會(</a:t>
            </a:r>
            <a:r>
              <a:rPr lang="en-US" sz="3000">
                <a:solidFill>
                  <a:srgbClr val="465739"/>
                </a:solidFill>
                <a:latin typeface="Poppins"/>
                <a:ea typeface="Poppins"/>
                <a:cs typeface="Poppins"/>
                <a:sym typeface="Poppins"/>
              </a:rPr>
              <a:t>APPA)</a:t>
            </a:r>
            <a:r>
              <a:rPr lang="en-US" sz="3000">
                <a:solidFill>
                  <a:srgbClr val="465739"/>
                </a:solidFill>
                <a:latin typeface="Poppins"/>
                <a:ea typeface="Poppins"/>
                <a:cs typeface="Poppins"/>
                <a:sym typeface="Poppins"/>
              </a:rPr>
              <a:t>調查，</a:t>
            </a:r>
            <a:endParaRPr sz="3000">
              <a:solidFill>
                <a:srgbClr val="465739"/>
              </a:solidFill>
              <a:latin typeface="Poppins"/>
              <a:ea typeface="Poppins"/>
              <a:cs typeface="Poppins"/>
              <a:sym typeface="Poppins"/>
            </a:endParaRPr>
          </a:p>
          <a:p>
            <a:pPr indent="0" lvl="0" marL="0" rtl="0" algn="l">
              <a:spcBef>
                <a:spcPts val="0"/>
              </a:spcBef>
              <a:spcAft>
                <a:spcPts val="0"/>
              </a:spcAft>
              <a:buNone/>
            </a:pPr>
            <a:r>
              <a:rPr lang="en-US" sz="3000">
                <a:solidFill>
                  <a:srgbClr val="465739"/>
                </a:solidFill>
                <a:latin typeface="Poppins"/>
                <a:ea typeface="Poppins"/>
                <a:cs typeface="Poppins"/>
                <a:sym typeface="Poppins"/>
              </a:rPr>
              <a:t>多數寵物種類的家庭數在近十年呈淨增加；由狗、貓帶動大盤擴張，非犬貓小眾也同步成長。</a:t>
            </a:r>
            <a:endParaRPr sz="3000">
              <a:solidFill>
                <a:srgbClr val="465739"/>
              </a:solidFill>
              <a:latin typeface="Poppins"/>
              <a:ea typeface="Poppins"/>
              <a:cs typeface="Poppins"/>
              <a:sym typeface="Poppins"/>
            </a:endParaRPr>
          </a:p>
        </p:txBody>
      </p:sp>
      <p:grpSp>
        <p:nvGrpSpPr>
          <p:cNvPr id="243" name="Google Shape;243;g375449a4839_0_29"/>
          <p:cNvGrpSpPr/>
          <p:nvPr/>
        </p:nvGrpSpPr>
        <p:grpSpPr>
          <a:xfrm>
            <a:off x="1028688" y="4639979"/>
            <a:ext cx="7606286" cy="5130119"/>
            <a:chOff x="1028700" y="5066150"/>
            <a:chExt cx="7040250" cy="4748352"/>
          </a:xfrm>
        </p:grpSpPr>
        <p:pic>
          <p:nvPicPr>
            <p:cNvPr id="244" name="Google Shape;244;g375449a4839_0_29" title="飼養寵物家戶比例變化（相較上期） (1).png"/>
            <p:cNvPicPr preferRelativeResize="0"/>
            <p:nvPr/>
          </p:nvPicPr>
          <p:blipFill>
            <a:blip r:embed="rId3">
              <a:alphaModFix/>
            </a:blip>
            <a:stretch>
              <a:fillRect/>
            </a:stretch>
          </p:blipFill>
          <p:spPr>
            <a:xfrm>
              <a:off x="1028700" y="5531452"/>
              <a:ext cx="6613424" cy="4283050"/>
            </a:xfrm>
            <a:prstGeom prst="rect">
              <a:avLst/>
            </a:prstGeom>
            <a:noFill/>
            <a:ln>
              <a:noFill/>
            </a:ln>
          </p:spPr>
        </p:pic>
        <p:sp>
          <p:nvSpPr>
            <p:cNvPr id="245" name="Google Shape;245;g375449a4839_0_29"/>
            <p:cNvSpPr txBox="1"/>
            <p:nvPr/>
          </p:nvSpPr>
          <p:spPr>
            <a:xfrm>
              <a:off x="1075050" y="5066150"/>
              <a:ext cx="6993900" cy="477000"/>
            </a:xfrm>
            <a:prstGeom prst="rect">
              <a:avLst/>
            </a:prstGeom>
            <a:noFill/>
            <a:ln>
              <a:noFill/>
            </a:ln>
          </p:spPr>
          <p:txBody>
            <a:bodyPr anchorCtr="0" anchor="t" bIns="98775" lIns="98775" spcFirstLastPara="1" rIns="98775" wrap="square" tIns="98775">
              <a:spAutoFit/>
            </a:bodyPr>
            <a:lstStyle/>
            <a:p>
              <a:pPr indent="0" lvl="0" marL="0" rtl="0" algn="l">
                <a:spcBef>
                  <a:spcPts val="0"/>
                </a:spcBef>
                <a:spcAft>
                  <a:spcPts val="0"/>
                </a:spcAft>
                <a:buNone/>
              </a:pPr>
              <a:r>
                <a:rPr lang="en-US" sz="2052">
                  <a:solidFill>
                    <a:schemeClr val="dk1"/>
                  </a:solidFill>
                  <a:latin typeface="Calibri"/>
                  <a:ea typeface="Calibri"/>
                  <a:cs typeface="Calibri"/>
                  <a:sym typeface="Calibri"/>
                </a:rPr>
                <a:t>飼養寵物家戶比例變化（112年相較110年)</a:t>
              </a:r>
              <a:endParaRPr sz="2052">
                <a:solidFill>
                  <a:schemeClr val="dk1"/>
                </a:solidFill>
                <a:latin typeface="Calibri"/>
                <a:ea typeface="Calibri"/>
                <a:cs typeface="Calibri"/>
                <a:sym typeface="Calibri"/>
              </a:endParaRPr>
            </a:p>
          </p:txBody>
        </p:sp>
      </p:grpSp>
      <p:pic>
        <p:nvPicPr>
          <p:cNvPr id="246" name="Google Shape;246;g375449a4839_0_29" title="output (1).png"/>
          <p:cNvPicPr preferRelativeResize="0"/>
          <p:nvPr/>
        </p:nvPicPr>
        <p:blipFill>
          <a:blip r:embed="rId4">
            <a:alphaModFix/>
          </a:blip>
          <a:stretch>
            <a:fillRect/>
          </a:stretch>
        </p:blipFill>
        <p:spPr>
          <a:xfrm>
            <a:off x="9649776" y="4740043"/>
            <a:ext cx="7606274" cy="49299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pSp>
        <p:nvGrpSpPr>
          <p:cNvPr id="251" name="Google Shape;251;g37578aa6b1c_0_6"/>
          <p:cNvGrpSpPr/>
          <p:nvPr/>
        </p:nvGrpSpPr>
        <p:grpSpPr>
          <a:xfrm flipH="1" rot="10800000">
            <a:off x="-3735811" y="-2122710"/>
            <a:ext cx="15656479" cy="15656479"/>
            <a:chOff x="0" y="0"/>
            <a:chExt cx="812800" cy="812800"/>
          </a:xfrm>
        </p:grpSpPr>
        <p:sp>
          <p:nvSpPr>
            <p:cNvPr id="252" name="Google Shape;252;g37578aa6b1c_0_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37578aa6b1c_0_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4" name="Google Shape;254;g37578aa6b1c_0_6"/>
          <p:cNvGrpSpPr/>
          <p:nvPr/>
        </p:nvGrpSpPr>
        <p:grpSpPr>
          <a:xfrm>
            <a:off x="17022970" y="792370"/>
            <a:ext cx="472643" cy="472643"/>
            <a:chOff x="0" y="0"/>
            <a:chExt cx="812800" cy="812800"/>
          </a:xfrm>
        </p:grpSpPr>
        <p:sp>
          <p:nvSpPr>
            <p:cNvPr id="255" name="Google Shape;255;g37578aa6b1c_0_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7578aa6b1c_0_6"/>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g37578aa6b1c_0_6"/>
          <p:cNvSpPr txBox="1"/>
          <p:nvPr/>
        </p:nvSpPr>
        <p:spPr>
          <a:xfrm>
            <a:off x="1028700" y="7565265"/>
            <a:ext cx="9142200" cy="2154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t/>
            </a:r>
            <a:endParaRPr/>
          </a:p>
        </p:txBody>
      </p:sp>
      <p:sp>
        <p:nvSpPr>
          <p:cNvPr id="258" name="Google Shape;258;g37578aa6b1c_0_6"/>
          <p:cNvSpPr txBox="1"/>
          <p:nvPr/>
        </p:nvSpPr>
        <p:spPr>
          <a:xfrm>
            <a:off x="1810700" y="1093575"/>
            <a:ext cx="126975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7000">
                <a:solidFill>
                  <a:srgbClr val="465739"/>
                </a:solidFill>
              </a:rPr>
              <a:t>動機與問題背景</a:t>
            </a:r>
            <a:r>
              <a:rPr b="1" lang="en-US" sz="8000">
                <a:solidFill>
                  <a:srgbClr val="465739"/>
                </a:solidFill>
              </a:rPr>
              <a:t> - </a:t>
            </a:r>
            <a:r>
              <a:rPr lang="en-US" sz="4500">
                <a:solidFill>
                  <a:srgbClr val="465739"/>
                </a:solidFill>
              </a:rPr>
              <a:t>香氛市場成長</a:t>
            </a:r>
            <a:endParaRPr sz="4500"/>
          </a:p>
        </p:txBody>
      </p:sp>
      <p:pic>
        <p:nvPicPr>
          <p:cNvPr id="259" name="Google Shape;259;g37578aa6b1c_0_6"/>
          <p:cNvPicPr preferRelativeResize="0"/>
          <p:nvPr/>
        </p:nvPicPr>
        <p:blipFill>
          <a:blip r:embed="rId3">
            <a:alphaModFix/>
          </a:blip>
          <a:stretch>
            <a:fillRect/>
          </a:stretch>
        </p:blipFill>
        <p:spPr>
          <a:xfrm>
            <a:off x="451388" y="4661025"/>
            <a:ext cx="8241234" cy="4635700"/>
          </a:xfrm>
          <a:prstGeom prst="rect">
            <a:avLst/>
          </a:prstGeom>
          <a:noFill/>
          <a:ln>
            <a:noFill/>
          </a:ln>
        </p:spPr>
      </p:pic>
      <p:pic>
        <p:nvPicPr>
          <p:cNvPr id="260" name="Google Shape;260;g37578aa6b1c_0_6"/>
          <p:cNvPicPr preferRelativeResize="0"/>
          <p:nvPr/>
        </p:nvPicPr>
        <p:blipFill>
          <a:blip r:embed="rId4">
            <a:alphaModFix/>
          </a:blip>
          <a:stretch>
            <a:fillRect/>
          </a:stretch>
        </p:blipFill>
        <p:spPr>
          <a:xfrm>
            <a:off x="8848578" y="4661031"/>
            <a:ext cx="8887358" cy="4635700"/>
          </a:xfrm>
          <a:prstGeom prst="rect">
            <a:avLst/>
          </a:prstGeom>
          <a:noFill/>
          <a:ln>
            <a:noFill/>
          </a:ln>
        </p:spPr>
      </p:pic>
      <p:sp>
        <p:nvSpPr>
          <p:cNvPr id="261" name="Google Shape;261;g37578aa6b1c_0_6"/>
          <p:cNvSpPr txBox="1"/>
          <p:nvPr/>
        </p:nvSpPr>
        <p:spPr>
          <a:xfrm>
            <a:off x="858150" y="3097100"/>
            <a:ext cx="165717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rgbClr val="363636"/>
                </a:solidFill>
                <a:latin typeface="Poppins"/>
                <a:ea typeface="Poppins"/>
                <a:cs typeface="Poppins"/>
                <a:sym typeface="Poppins"/>
              </a:rPr>
              <a:t>根據</a:t>
            </a:r>
            <a:r>
              <a:rPr b="1" lang="en-US" sz="3100">
                <a:solidFill>
                  <a:schemeClr val="dk1"/>
                </a:solidFill>
                <a:latin typeface="Poppins"/>
                <a:ea typeface="Poppins"/>
                <a:cs typeface="Poppins"/>
                <a:sym typeface="Poppins"/>
              </a:rPr>
              <a:t>Grand View Research</a:t>
            </a:r>
            <a:r>
              <a:rPr lang="en-US" sz="3100">
                <a:solidFill>
                  <a:schemeClr val="dk1"/>
                </a:solidFill>
                <a:latin typeface="Poppins"/>
                <a:ea typeface="Poppins"/>
                <a:cs typeface="Poppins"/>
                <a:sym typeface="Poppins"/>
              </a:rPr>
              <a:t>研究報告指出，</a:t>
            </a:r>
            <a:r>
              <a:rPr lang="en-US" sz="3100">
                <a:solidFill>
                  <a:srgbClr val="363636"/>
                </a:solidFill>
                <a:latin typeface="Poppins"/>
                <a:ea typeface="Poppins"/>
                <a:cs typeface="Poppins"/>
                <a:sym typeface="Poppins"/>
              </a:rPr>
              <a:t>2023 年全球家居香氛市場規模估計為 </a:t>
            </a:r>
            <a:r>
              <a:rPr b="1" lang="en-US" sz="3100">
                <a:solidFill>
                  <a:srgbClr val="363636"/>
                </a:solidFill>
                <a:latin typeface="Poppins"/>
                <a:ea typeface="Poppins"/>
                <a:cs typeface="Poppins"/>
                <a:sym typeface="Poppins"/>
              </a:rPr>
              <a:t>111.2</a:t>
            </a:r>
            <a:r>
              <a:rPr lang="en-US" sz="3100">
                <a:solidFill>
                  <a:srgbClr val="363636"/>
                </a:solidFill>
                <a:latin typeface="Poppins"/>
                <a:ea typeface="Poppins"/>
                <a:cs typeface="Poppins"/>
                <a:sym typeface="Poppins"/>
              </a:rPr>
              <a:t> 億美元，預計到 2030 年將達到</a:t>
            </a:r>
            <a:r>
              <a:rPr b="1" lang="en-US" sz="3100">
                <a:solidFill>
                  <a:srgbClr val="363636"/>
                </a:solidFill>
                <a:latin typeface="Poppins"/>
                <a:ea typeface="Poppins"/>
                <a:cs typeface="Poppins"/>
                <a:sym typeface="Poppins"/>
              </a:rPr>
              <a:t> 202.8</a:t>
            </a:r>
            <a:r>
              <a:rPr lang="en-US" sz="3100">
                <a:solidFill>
                  <a:srgbClr val="363636"/>
                </a:solidFill>
                <a:latin typeface="Poppins"/>
                <a:ea typeface="Poppins"/>
                <a:cs typeface="Poppins"/>
                <a:sym typeface="Poppins"/>
              </a:rPr>
              <a:t> 億美元，2024 年至 2030 年的複合年增長率為</a:t>
            </a:r>
            <a:r>
              <a:rPr b="1" lang="en-US" sz="3100">
                <a:solidFill>
                  <a:srgbClr val="363636"/>
                </a:solidFill>
                <a:latin typeface="Poppins"/>
                <a:ea typeface="Poppins"/>
                <a:cs typeface="Poppins"/>
                <a:sym typeface="Poppins"/>
              </a:rPr>
              <a:t> 9.0%</a:t>
            </a:r>
            <a:r>
              <a:rPr lang="en-US" sz="3100">
                <a:solidFill>
                  <a:srgbClr val="363636"/>
                </a:solidFill>
              </a:rPr>
              <a:t>。</a:t>
            </a:r>
            <a:endParaRPr sz="3100">
              <a:solidFill>
                <a:schemeClr val="dk1"/>
              </a:solidFill>
              <a:latin typeface="Calibri"/>
              <a:ea typeface="Calibri"/>
              <a:cs typeface="Calibri"/>
              <a:sym typeface="Calibri"/>
            </a:endParaRPr>
          </a:p>
        </p:txBody>
      </p:sp>
      <p:pic>
        <p:nvPicPr>
          <p:cNvPr id="262" name="Google Shape;262;g37578aa6b1c_0_6" title="精油產業.jpg"/>
          <p:cNvPicPr preferRelativeResize="0"/>
          <p:nvPr/>
        </p:nvPicPr>
        <p:blipFill>
          <a:blip r:embed="rId5">
            <a:alphaModFix/>
          </a:blip>
          <a:stretch>
            <a:fillRect/>
          </a:stretch>
        </p:blipFill>
        <p:spPr>
          <a:xfrm>
            <a:off x="3391651" y="3632700"/>
            <a:ext cx="11504677" cy="624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1000"/>
                                        <p:tgtEl>
                                          <p:spTgt spid="26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g375449a4839_0_14"/>
          <p:cNvGrpSpPr/>
          <p:nvPr/>
        </p:nvGrpSpPr>
        <p:grpSpPr>
          <a:xfrm>
            <a:off x="-3739896" y="-2121408"/>
            <a:ext cx="15656479" cy="15656479"/>
            <a:chOff x="0" y="0"/>
            <a:chExt cx="812800" cy="812800"/>
          </a:xfrm>
        </p:grpSpPr>
        <p:sp>
          <p:nvSpPr>
            <p:cNvPr id="268" name="Google Shape;268;g375449a4839_0_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75449a4839_0_1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g375449a4839_0_14"/>
          <p:cNvGrpSpPr/>
          <p:nvPr/>
        </p:nvGrpSpPr>
        <p:grpSpPr>
          <a:xfrm>
            <a:off x="17022970" y="792370"/>
            <a:ext cx="472643" cy="472643"/>
            <a:chOff x="0" y="0"/>
            <a:chExt cx="812800" cy="812800"/>
          </a:xfrm>
        </p:grpSpPr>
        <p:sp>
          <p:nvSpPr>
            <p:cNvPr id="271" name="Google Shape;271;g375449a4839_0_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75449a4839_0_14"/>
            <p:cNvSpPr txBox="1"/>
            <p:nvPr/>
          </p:nvSpPr>
          <p:spPr>
            <a:xfrm>
              <a:off x="76200" y="28575"/>
              <a:ext cx="660300" cy="708000"/>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73" name="Google Shape;273;g375449a4839_0_14"/>
          <p:cNvCxnSpPr/>
          <p:nvPr/>
        </p:nvCxnSpPr>
        <p:spPr>
          <a:xfrm>
            <a:off x="17495622" y="8390476"/>
            <a:ext cx="0" cy="2610600"/>
          </a:xfrm>
          <a:prstGeom prst="straightConnector1">
            <a:avLst/>
          </a:prstGeom>
          <a:noFill/>
          <a:ln cap="flat" cmpd="sng" w="123825">
            <a:solidFill>
              <a:srgbClr val="BBC8B1"/>
            </a:solidFill>
            <a:prstDash val="dot"/>
            <a:round/>
            <a:headEnd len="sm" w="sm" type="none"/>
            <a:tailEnd len="sm" w="sm" type="none"/>
          </a:ln>
        </p:spPr>
      </p:cxnSp>
      <p:sp>
        <p:nvSpPr>
          <p:cNvPr id="274" name="Google Shape;274;g375449a4839_0_14"/>
          <p:cNvSpPr txBox="1"/>
          <p:nvPr/>
        </p:nvSpPr>
        <p:spPr>
          <a:xfrm>
            <a:off x="2124625" y="4507175"/>
            <a:ext cx="8247600" cy="4128000"/>
          </a:xfrm>
          <a:prstGeom prst="rect">
            <a:avLst/>
          </a:prstGeom>
          <a:noFill/>
          <a:ln>
            <a:noFill/>
          </a:ln>
        </p:spPr>
        <p:txBody>
          <a:bodyPr anchorCtr="0" anchor="t" bIns="0" lIns="0" spcFirstLastPara="1" rIns="0" wrap="square" tIns="0">
            <a:spAutoFit/>
          </a:bodyPr>
          <a:lstStyle/>
          <a:p>
            <a:pPr indent="-438150" lvl="0" marL="457200" rtl="0" algn="just">
              <a:lnSpc>
                <a:spcPct val="140000"/>
              </a:lnSpc>
              <a:spcBef>
                <a:spcPts val="0"/>
              </a:spcBef>
              <a:spcAft>
                <a:spcPts val="0"/>
              </a:spcAft>
              <a:buClr>
                <a:srgbClr val="465739"/>
              </a:buClr>
              <a:buSzPts val="3300"/>
              <a:buFont typeface="Poppins"/>
              <a:buChar char="❖"/>
            </a:pPr>
            <a:r>
              <a:rPr lang="en-US" sz="3300">
                <a:solidFill>
                  <a:srgbClr val="465739"/>
                </a:solidFill>
                <a:latin typeface="Poppins"/>
                <a:ea typeface="Poppins"/>
                <a:cs typeface="Poppins"/>
                <a:sym typeface="Poppins"/>
              </a:rPr>
              <a:t>資訊大多以人為主體</a:t>
            </a:r>
            <a:endParaRPr sz="3300">
              <a:solidFill>
                <a:srgbClr val="465739"/>
              </a:solidFill>
              <a:latin typeface="Poppins"/>
              <a:ea typeface="Poppins"/>
              <a:cs typeface="Poppins"/>
              <a:sym typeface="Poppins"/>
            </a:endParaRPr>
          </a:p>
          <a:p>
            <a:pPr indent="-438150" lvl="0" marL="457200" rtl="0" algn="just">
              <a:lnSpc>
                <a:spcPct val="140000"/>
              </a:lnSpc>
              <a:spcBef>
                <a:spcPts val="0"/>
              </a:spcBef>
              <a:spcAft>
                <a:spcPts val="0"/>
              </a:spcAft>
              <a:buClr>
                <a:srgbClr val="465739"/>
              </a:buClr>
              <a:buSzPts val="3300"/>
              <a:buFont typeface="Poppins"/>
              <a:buChar char="❖"/>
            </a:pPr>
            <a:r>
              <a:rPr lang="en-US" sz="3300">
                <a:solidFill>
                  <a:srgbClr val="465739"/>
                </a:solidFill>
                <a:latin typeface="Poppins"/>
                <a:ea typeface="Poppins"/>
                <a:cs typeface="Poppins"/>
                <a:sym typeface="Poppins"/>
              </a:rPr>
              <a:t>市面說法矛盾，不同芳療體系意見分歧</a:t>
            </a:r>
            <a:endParaRPr sz="3300">
              <a:solidFill>
                <a:srgbClr val="465739"/>
              </a:solidFill>
              <a:latin typeface="Poppins"/>
              <a:ea typeface="Poppins"/>
              <a:cs typeface="Poppins"/>
              <a:sym typeface="Poppins"/>
            </a:endParaRPr>
          </a:p>
          <a:p>
            <a:pPr indent="-438150" lvl="0" marL="457200" marR="0" rtl="0" algn="just">
              <a:lnSpc>
                <a:spcPct val="140000"/>
              </a:lnSpc>
              <a:spcBef>
                <a:spcPts val="0"/>
              </a:spcBef>
              <a:spcAft>
                <a:spcPts val="0"/>
              </a:spcAft>
              <a:buClr>
                <a:srgbClr val="465739"/>
              </a:buClr>
              <a:buSzPts val="3300"/>
              <a:buFont typeface="Poppins"/>
              <a:buChar char="❖"/>
            </a:pPr>
            <a:r>
              <a:rPr lang="en-US" sz="3300">
                <a:solidFill>
                  <a:srgbClr val="465739"/>
                </a:solidFill>
                <a:latin typeface="Poppins"/>
                <a:ea typeface="Poppins"/>
                <a:cs typeface="Poppins"/>
                <a:sym typeface="Poppins"/>
              </a:rPr>
              <a:t>商品標示不清</a:t>
            </a:r>
            <a:endParaRPr sz="3300">
              <a:solidFill>
                <a:srgbClr val="465739"/>
              </a:solidFill>
              <a:latin typeface="Poppins"/>
              <a:ea typeface="Poppins"/>
              <a:cs typeface="Poppins"/>
              <a:sym typeface="Poppins"/>
            </a:endParaRPr>
          </a:p>
          <a:p>
            <a:pPr indent="-438150" lvl="0" marL="457200" marR="0" rtl="0" algn="just">
              <a:lnSpc>
                <a:spcPct val="140000"/>
              </a:lnSpc>
              <a:spcBef>
                <a:spcPts val="0"/>
              </a:spcBef>
              <a:spcAft>
                <a:spcPts val="0"/>
              </a:spcAft>
              <a:buClr>
                <a:srgbClr val="465739"/>
              </a:buClr>
              <a:buSzPts val="3300"/>
              <a:buFont typeface="Poppins"/>
              <a:buChar char="❖"/>
            </a:pPr>
            <a:r>
              <a:rPr lang="en-US" sz="3300">
                <a:solidFill>
                  <a:srgbClr val="465739"/>
                </a:solidFill>
                <a:latin typeface="Poppins"/>
                <a:ea typeface="Poppins"/>
                <a:cs typeface="Poppins"/>
                <a:sym typeface="Poppins"/>
              </a:rPr>
              <a:t>合規 vs. 商業機密的拿捏困難</a:t>
            </a:r>
            <a:endParaRPr sz="3300">
              <a:solidFill>
                <a:srgbClr val="465739"/>
              </a:solidFill>
              <a:latin typeface="Poppins"/>
              <a:ea typeface="Poppins"/>
              <a:cs typeface="Poppins"/>
              <a:sym typeface="Poppins"/>
            </a:endParaRPr>
          </a:p>
          <a:p>
            <a:pPr indent="-438150" lvl="0" marL="457200" rtl="0" algn="just">
              <a:lnSpc>
                <a:spcPct val="140000"/>
              </a:lnSpc>
              <a:spcBef>
                <a:spcPts val="0"/>
              </a:spcBef>
              <a:spcAft>
                <a:spcPts val="0"/>
              </a:spcAft>
              <a:buClr>
                <a:srgbClr val="465739"/>
              </a:buClr>
              <a:buSzPts val="3300"/>
              <a:buFont typeface="Poppins"/>
              <a:buChar char="❖"/>
            </a:pPr>
            <a:r>
              <a:rPr lang="en-US" sz="3300">
                <a:solidFill>
                  <a:srgbClr val="465739"/>
                </a:solidFill>
                <a:latin typeface="Poppins"/>
                <a:ea typeface="Poppins"/>
                <a:cs typeface="Poppins"/>
                <a:sym typeface="Poppins"/>
              </a:rPr>
              <a:t>市場缺少可量化的風險分級工具</a:t>
            </a:r>
            <a:endParaRPr sz="3300">
              <a:solidFill>
                <a:srgbClr val="465739"/>
              </a:solidFill>
              <a:latin typeface="Poppins"/>
              <a:ea typeface="Poppins"/>
              <a:cs typeface="Poppins"/>
              <a:sym typeface="Poppins"/>
            </a:endParaRPr>
          </a:p>
          <a:p>
            <a:pPr indent="0" lvl="0" marL="457200" marR="0" rtl="0" algn="just">
              <a:lnSpc>
                <a:spcPct val="140000"/>
              </a:lnSpc>
              <a:spcBef>
                <a:spcPts val="0"/>
              </a:spcBef>
              <a:spcAft>
                <a:spcPts val="0"/>
              </a:spcAft>
              <a:buNone/>
            </a:pPr>
            <a:r>
              <a:t/>
            </a:r>
            <a:endParaRPr sz="3718">
              <a:latin typeface="Poppins"/>
              <a:ea typeface="Poppins"/>
              <a:cs typeface="Poppins"/>
              <a:sym typeface="Poppins"/>
            </a:endParaRPr>
          </a:p>
        </p:txBody>
      </p:sp>
      <p:sp>
        <p:nvSpPr>
          <p:cNvPr id="275" name="Google Shape;275;g375449a4839_0_14"/>
          <p:cNvSpPr txBox="1"/>
          <p:nvPr/>
        </p:nvSpPr>
        <p:spPr>
          <a:xfrm>
            <a:off x="-7017575" y="4021840"/>
            <a:ext cx="9142200" cy="2154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t/>
            </a:r>
            <a:endParaRPr/>
          </a:p>
        </p:txBody>
      </p:sp>
      <p:sp>
        <p:nvSpPr>
          <p:cNvPr id="276" name="Google Shape;276;g375449a4839_0_14"/>
          <p:cNvSpPr/>
          <p:nvPr/>
        </p:nvSpPr>
        <p:spPr>
          <a:xfrm>
            <a:off x="11615125" y="1093575"/>
            <a:ext cx="2851800" cy="2610600"/>
          </a:xfrm>
          <a:prstGeom prst="ellipse">
            <a:avLst/>
          </a:prstGeom>
          <a:solidFill>
            <a:srgbClr val="BBC8B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solidFill>
                  <a:srgbClr val="465739"/>
                </a:solidFill>
                <a:latin typeface="Poppins"/>
                <a:ea typeface="Poppins"/>
                <a:cs typeface="Poppins"/>
                <a:sym typeface="Poppins"/>
              </a:rPr>
              <a:t>蠟燭</a:t>
            </a:r>
            <a:endParaRPr b="1" sz="4000">
              <a:solidFill>
                <a:srgbClr val="465739"/>
              </a:solidFill>
              <a:latin typeface="Poppins"/>
              <a:ea typeface="Poppins"/>
              <a:cs typeface="Poppins"/>
              <a:sym typeface="Poppins"/>
            </a:endParaRPr>
          </a:p>
        </p:txBody>
      </p:sp>
      <p:sp>
        <p:nvSpPr>
          <p:cNvPr id="277" name="Google Shape;277;g375449a4839_0_14"/>
          <p:cNvSpPr/>
          <p:nvPr/>
        </p:nvSpPr>
        <p:spPr>
          <a:xfrm>
            <a:off x="14171175" y="4237238"/>
            <a:ext cx="2851800" cy="2610600"/>
          </a:xfrm>
          <a:prstGeom prst="ellipse">
            <a:avLst/>
          </a:prstGeom>
          <a:solidFill>
            <a:srgbClr val="BBC8B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solidFill>
                  <a:srgbClr val="465739"/>
                </a:solidFill>
                <a:latin typeface="Poppins"/>
                <a:ea typeface="Poppins"/>
                <a:cs typeface="Poppins"/>
                <a:sym typeface="Poppins"/>
              </a:rPr>
              <a:t>無毒</a:t>
            </a:r>
            <a:endParaRPr b="1" sz="4000">
              <a:solidFill>
                <a:srgbClr val="465739"/>
              </a:solidFill>
              <a:latin typeface="Poppins"/>
              <a:ea typeface="Poppins"/>
              <a:cs typeface="Poppins"/>
              <a:sym typeface="Poppins"/>
            </a:endParaRPr>
          </a:p>
        </p:txBody>
      </p:sp>
      <p:sp>
        <p:nvSpPr>
          <p:cNvPr id="278" name="Google Shape;278;g375449a4839_0_14"/>
          <p:cNvSpPr/>
          <p:nvPr/>
        </p:nvSpPr>
        <p:spPr>
          <a:xfrm>
            <a:off x="11319375" y="7046275"/>
            <a:ext cx="2851800" cy="2610600"/>
          </a:xfrm>
          <a:prstGeom prst="ellipse">
            <a:avLst/>
          </a:prstGeom>
          <a:solidFill>
            <a:srgbClr val="BBC8B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000">
                <a:solidFill>
                  <a:srgbClr val="465739"/>
                </a:solidFill>
                <a:latin typeface="Poppins"/>
                <a:ea typeface="Poppins"/>
                <a:cs typeface="Poppins"/>
                <a:sym typeface="Poppins"/>
              </a:rPr>
              <a:t>寵物</a:t>
            </a:r>
            <a:endParaRPr b="1" sz="4000">
              <a:solidFill>
                <a:srgbClr val="465739"/>
              </a:solidFill>
              <a:latin typeface="Poppins"/>
              <a:ea typeface="Poppins"/>
              <a:cs typeface="Poppins"/>
              <a:sym typeface="Poppins"/>
            </a:endParaRPr>
          </a:p>
        </p:txBody>
      </p:sp>
      <p:sp>
        <p:nvSpPr>
          <p:cNvPr id="279" name="Google Shape;279;g375449a4839_0_14"/>
          <p:cNvSpPr/>
          <p:nvPr/>
        </p:nvSpPr>
        <p:spPr>
          <a:xfrm>
            <a:off x="13947925" y="3275675"/>
            <a:ext cx="984600" cy="1231500"/>
          </a:xfrm>
          <a:prstGeom prst="mathMultiply">
            <a:avLst>
              <a:gd fmla="val 23520" name="adj1"/>
            </a:avLst>
          </a:prstGeom>
          <a:solidFill>
            <a:srgbClr val="465739"/>
          </a:solidFill>
          <a:ln cap="flat" cmpd="sng" w="9525">
            <a:solidFill>
              <a:srgbClr val="BBC8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0" name="Google Shape;280;g375449a4839_0_14"/>
          <p:cNvSpPr/>
          <p:nvPr/>
        </p:nvSpPr>
        <p:spPr>
          <a:xfrm>
            <a:off x="13726875" y="6364850"/>
            <a:ext cx="984600" cy="1231500"/>
          </a:xfrm>
          <a:prstGeom prst="mathMultiply">
            <a:avLst>
              <a:gd fmla="val 23520" name="adj1"/>
            </a:avLst>
          </a:prstGeom>
          <a:solidFill>
            <a:srgbClr val="465739"/>
          </a:solidFill>
          <a:ln cap="flat" cmpd="sng" w="9525">
            <a:solidFill>
              <a:srgbClr val="BBC8B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1" name="Google Shape;281;g375449a4839_0_14"/>
          <p:cNvSpPr txBox="1"/>
          <p:nvPr/>
        </p:nvSpPr>
        <p:spPr>
          <a:xfrm>
            <a:off x="1810700" y="1093575"/>
            <a:ext cx="126975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US" sz="7000">
                <a:solidFill>
                  <a:srgbClr val="465739"/>
                </a:solidFill>
              </a:rPr>
              <a:t>動機與問題背景</a:t>
            </a:r>
            <a:r>
              <a:rPr b="1" lang="en-US" sz="8000">
                <a:solidFill>
                  <a:srgbClr val="465739"/>
                </a:solidFill>
              </a:rPr>
              <a:t> - </a:t>
            </a:r>
            <a:r>
              <a:rPr lang="en-US" sz="4500">
                <a:solidFill>
                  <a:srgbClr val="465739"/>
                </a:solidFill>
              </a:rPr>
              <a:t>隱憂</a:t>
            </a:r>
            <a:endParaRPr sz="4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1000"/>
                                        <p:tgtEl>
                                          <p:spTgt spid="277"/>
                                        </p:tgtEl>
                                        <p:attrNameLst>
                                          <p:attrName>ppt_w</p:attrName>
                                        </p:attrNameLst>
                                      </p:cBhvr>
                                      <p:tavLst>
                                        <p:tav fmla="" tm="0">
                                          <p:val>
                                            <p:strVal val="0"/>
                                          </p:val>
                                        </p:tav>
                                        <p:tav fmla="" tm="100000">
                                          <p:val>
                                            <p:strVal val="#ppt_w"/>
                                          </p:val>
                                        </p:tav>
                                      </p:tavLst>
                                    </p:anim>
                                    <p:anim calcmode="lin" valueType="num">
                                      <p:cBhvr additive="base">
                                        <p:cTn dur="1000"/>
                                        <p:tgtEl>
                                          <p:spTgt spid="2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1000"/>
                                        <p:tgtEl>
                                          <p:spTgt spid="276"/>
                                        </p:tgtEl>
                                        <p:attrNameLst>
                                          <p:attrName>ppt_w</p:attrName>
                                        </p:attrNameLst>
                                      </p:cBhvr>
                                      <p:tavLst>
                                        <p:tav fmla="" tm="0">
                                          <p:val>
                                            <p:strVal val="0"/>
                                          </p:val>
                                        </p:tav>
                                        <p:tav fmla="" tm="100000">
                                          <p:val>
                                            <p:strVal val="#ppt_w"/>
                                          </p:val>
                                        </p:tav>
                                      </p:tavLst>
                                    </p:anim>
                                    <p:anim calcmode="lin" valueType="num">
                                      <p:cBhvr additive="base">
                                        <p:cTn dur="1000"/>
                                        <p:tgtEl>
                                          <p:spTgt spid="2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8"/>
                                        </p:tgtEl>
                                        <p:attrNameLst>
                                          <p:attrName>style.visibility</p:attrName>
                                        </p:attrNameLst>
                                      </p:cBhvr>
                                      <p:to>
                                        <p:strVal val="visible"/>
                                      </p:to>
                                    </p:set>
                                    <p:anim calcmode="lin" valueType="num">
                                      <p:cBhvr additive="base">
                                        <p:cTn dur="1000"/>
                                        <p:tgtEl>
                                          <p:spTgt spid="278"/>
                                        </p:tgtEl>
                                        <p:attrNameLst>
                                          <p:attrName>ppt_w</p:attrName>
                                        </p:attrNameLst>
                                      </p:cBhvr>
                                      <p:tavLst>
                                        <p:tav fmla="" tm="0">
                                          <p:val>
                                            <p:strVal val="0"/>
                                          </p:val>
                                        </p:tav>
                                        <p:tav fmla="" tm="100000">
                                          <p:val>
                                            <p:strVal val="#ppt_w"/>
                                          </p:val>
                                        </p:tav>
                                      </p:tavLst>
                                    </p:anim>
                                    <p:anim calcmode="lin" valueType="num">
                                      <p:cBhvr additive="base">
                                        <p:cTn dur="1000"/>
                                        <p:tgtEl>
                                          <p:spTgt spid="2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7"/>
          <p:cNvGrpSpPr/>
          <p:nvPr/>
        </p:nvGrpSpPr>
        <p:grpSpPr>
          <a:xfrm>
            <a:off x="-4231106" y="-1255554"/>
            <a:ext cx="15656479" cy="15656479"/>
            <a:chOff x="0" y="0"/>
            <a:chExt cx="812800" cy="812800"/>
          </a:xfrm>
        </p:grpSpPr>
        <p:sp>
          <p:nvSpPr>
            <p:cNvPr id="287" name="Google Shape;287;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B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7"/>
          <p:cNvGrpSpPr/>
          <p:nvPr/>
        </p:nvGrpSpPr>
        <p:grpSpPr>
          <a:xfrm>
            <a:off x="17022970" y="792370"/>
            <a:ext cx="472661" cy="472661"/>
            <a:chOff x="0" y="0"/>
            <a:chExt cx="812800" cy="812800"/>
          </a:xfrm>
        </p:grpSpPr>
        <p:sp>
          <p:nvSpPr>
            <p:cNvPr id="290" name="Google Shape;290;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8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67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92" name="Google Shape;292;p7"/>
          <p:cNvCxnSpPr/>
          <p:nvPr/>
        </p:nvCxnSpPr>
        <p:spPr>
          <a:xfrm>
            <a:off x="17433718" y="8290506"/>
            <a:ext cx="0" cy="2610617"/>
          </a:xfrm>
          <a:prstGeom prst="straightConnector1">
            <a:avLst/>
          </a:prstGeom>
          <a:noFill/>
          <a:ln cap="flat" cmpd="sng" w="123825">
            <a:solidFill>
              <a:srgbClr val="BBC8B1"/>
            </a:solidFill>
            <a:prstDash val="dot"/>
            <a:round/>
            <a:headEnd len="sm" w="sm" type="none"/>
            <a:tailEnd len="sm" w="sm" type="none"/>
          </a:ln>
        </p:spPr>
      </p:cxnSp>
      <p:sp>
        <p:nvSpPr>
          <p:cNvPr id="293" name="Google Shape;293;p7"/>
          <p:cNvSpPr txBox="1"/>
          <p:nvPr/>
        </p:nvSpPr>
        <p:spPr>
          <a:xfrm>
            <a:off x="4298238" y="731275"/>
            <a:ext cx="9691500" cy="1077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7000" u="none" cap="none" strike="noStrike">
                <a:solidFill>
                  <a:srgbClr val="465739"/>
                </a:solidFill>
                <a:latin typeface="Arial"/>
                <a:ea typeface="Arial"/>
                <a:cs typeface="Arial"/>
                <a:sym typeface="Arial"/>
              </a:rPr>
              <a:t>設計脈絡</a:t>
            </a:r>
            <a:endParaRPr sz="400"/>
          </a:p>
        </p:txBody>
      </p:sp>
      <p:sp>
        <p:nvSpPr>
          <p:cNvPr id="294" name="Google Shape;294;p7"/>
          <p:cNvSpPr txBox="1"/>
          <p:nvPr/>
        </p:nvSpPr>
        <p:spPr>
          <a:xfrm>
            <a:off x="1573050" y="6065825"/>
            <a:ext cx="16760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grpSp>
        <p:nvGrpSpPr>
          <p:cNvPr id="295" name="Google Shape;295;p7"/>
          <p:cNvGrpSpPr/>
          <p:nvPr/>
        </p:nvGrpSpPr>
        <p:grpSpPr>
          <a:xfrm>
            <a:off x="2306999" y="3429001"/>
            <a:ext cx="5615077" cy="1093491"/>
            <a:chOff x="507599" y="2611001"/>
            <a:chExt cx="5615077" cy="1093491"/>
          </a:xfrm>
        </p:grpSpPr>
        <p:sp>
          <p:nvSpPr>
            <p:cNvPr id="296" name="Google Shape;296;p7"/>
            <p:cNvSpPr/>
            <p:nvPr/>
          </p:nvSpPr>
          <p:spPr>
            <a:xfrm>
              <a:off x="524400" y="2611001"/>
              <a:ext cx="5598276" cy="1093491"/>
            </a:xfrm>
            <a:custGeom>
              <a:rect b="b" l="l" r="r" t="t"/>
              <a:pathLst>
                <a:path extrusionOk="0" h="288140" w="1179205">
                  <a:moveTo>
                    <a:pt x="0" y="0"/>
                  </a:moveTo>
                  <a:lnTo>
                    <a:pt x="1179205" y="0"/>
                  </a:lnTo>
                  <a:lnTo>
                    <a:pt x="1179205" y="288140"/>
                  </a:lnTo>
                  <a:lnTo>
                    <a:pt x="0" y="288140"/>
                  </a:lnTo>
                  <a:close/>
                </a:path>
              </a:pathLst>
            </a:custGeom>
            <a:solidFill>
              <a:srgbClr val="BBC8B1"/>
            </a:solidFill>
            <a:ln>
              <a:noFill/>
            </a:ln>
          </p:spPr>
        </p:sp>
        <p:sp>
          <p:nvSpPr>
            <p:cNvPr id="297" name="Google Shape;297;p7"/>
            <p:cNvSpPr txBox="1"/>
            <p:nvPr/>
          </p:nvSpPr>
          <p:spPr>
            <a:xfrm>
              <a:off x="507599" y="2719150"/>
              <a:ext cx="5598300" cy="877200"/>
            </a:xfrm>
            <a:prstGeom prst="rect">
              <a:avLst/>
            </a:prstGeom>
            <a:noFill/>
            <a:ln>
              <a:noFill/>
            </a:ln>
          </p:spPr>
          <p:txBody>
            <a:bodyPr anchorCtr="0" anchor="t" bIns="91425" lIns="91425" spcFirstLastPara="1" rIns="91425" wrap="square" tIns="91425">
              <a:spAutoFit/>
            </a:bodyPr>
            <a:lstStyle/>
            <a:p>
              <a:pPr indent="0" lvl="0" marL="0" rtl="0" algn="l">
                <a:lnSpc>
                  <a:spcPct val="139977"/>
                </a:lnSpc>
                <a:spcBef>
                  <a:spcPts val="0"/>
                </a:spcBef>
                <a:spcAft>
                  <a:spcPts val="0"/>
                </a:spcAft>
                <a:buClr>
                  <a:schemeClr val="dk1"/>
                </a:buClr>
                <a:buFont typeface="Arial"/>
                <a:buNone/>
              </a:pPr>
              <a:r>
                <a:rPr b="1" lang="en-US" sz="4500">
                  <a:solidFill>
                    <a:srgbClr val="465739"/>
                  </a:solidFill>
                  <a:latin typeface="Poppins"/>
                  <a:ea typeface="Poppins"/>
                  <a:cs typeface="Poppins"/>
                  <a:sym typeface="Poppins"/>
                </a:rPr>
                <a:t>ECOTOX 實驗資料庫</a:t>
              </a:r>
              <a:endParaRPr b="1" sz="3200">
                <a:solidFill>
                  <a:srgbClr val="465739"/>
                </a:solidFill>
                <a:latin typeface="Calibri"/>
                <a:ea typeface="Calibri"/>
                <a:cs typeface="Calibri"/>
                <a:sym typeface="Calibri"/>
              </a:endParaRPr>
            </a:p>
          </p:txBody>
        </p:sp>
      </p:grpSp>
      <p:grpSp>
        <p:nvGrpSpPr>
          <p:cNvPr id="298" name="Google Shape;298;p7"/>
          <p:cNvGrpSpPr/>
          <p:nvPr/>
        </p:nvGrpSpPr>
        <p:grpSpPr>
          <a:xfrm>
            <a:off x="2306999" y="5115851"/>
            <a:ext cx="5615077" cy="1093491"/>
            <a:chOff x="507599" y="2611001"/>
            <a:chExt cx="5615077" cy="1093491"/>
          </a:xfrm>
        </p:grpSpPr>
        <p:sp>
          <p:nvSpPr>
            <p:cNvPr id="299" name="Google Shape;299;p7"/>
            <p:cNvSpPr/>
            <p:nvPr/>
          </p:nvSpPr>
          <p:spPr>
            <a:xfrm>
              <a:off x="524400" y="2611001"/>
              <a:ext cx="5598276" cy="1093491"/>
            </a:xfrm>
            <a:custGeom>
              <a:rect b="b" l="l" r="r" t="t"/>
              <a:pathLst>
                <a:path extrusionOk="0" h="288140" w="1179205">
                  <a:moveTo>
                    <a:pt x="0" y="0"/>
                  </a:moveTo>
                  <a:lnTo>
                    <a:pt x="1179205" y="0"/>
                  </a:lnTo>
                  <a:lnTo>
                    <a:pt x="1179205" y="288140"/>
                  </a:lnTo>
                  <a:lnTo>
                    <a:pt x="0" y="288140"/>
                  </a:lnTo>
                  <a:close/>
                </a:path>
              </a:pathLst>
            </a:custGeom>
            <a:solidFill>
              <a:srgbClr val="BBC8B1"/>
            </a:solidFill>
            <a:ln>
              <a:noFill/>
            </a:ln>
          </p:spPr>
        </p:sp>
        <p:sp>
          <p:nvSpPr>
            <p:cNvPr id="300" name="Google Shape;300;p7"/>
            <p:cNvSpPr txBox="1"/>
            <p:nvPr/>
          </p:nvSpPr>
          <p:spPr>
            <a:xfrm>
              <a:off x="507599" y="2719150"/>
              <a:ext cx="5598300" cy="877200"/>
            </a:xfrm>
            <a:prstGeom prst="rect">
              <a:avLst/>
            </a:prstGeom>
            <a:noFill/>
            <a:ln>
              <a:noFill/>
            </a:ln>
          </p:spPr>
          <p:txBody>
            <a:bodyPr anchorCtr="0" anchor="t" bIns="91425" lIns="91425" spcFirstLastPara="1" rIns="91425" wrap="square" tIns="91425">
              <a:spAutoFit/>
            </a:bodyPr>
            <a:lstStyle/>
            <a:p>
              <a:pPr indent="0" lvl="0" marL="0" rtl="0" algn="ctr">
                <a:lnSpc>
                  <a:spcPct val="139977"/>
                </a:lnSpc>
                <a:spcBef>
                  <a:spcPts val="0"/>
                </a:spcBef>
                <a:spcAft>
                  <a:spcPts val="0"/>
                </a:spcAft>
                <a:buClr>
                  <a:schemeClr val="dk1"/>
                </a:buClr>
                <a:buFont typeface="Arial"/>
                <a:buNone/>
              </a:pPr>
              <a:r>
                <a:rPr b="1" lang="en-US" sz="4500">
                  <a:solidFill>
                    <a:srgbClr val="465739"/>
                  </a:solidFill>
                  <a:latin typeface="Poppins"/>
                  <a:ea typeface="Poppins"/>
                  <a:cs typeface="Poppins"/>
                  <a:sym typeface="Poppins"/>
                </a:rPr>
                <a:t>標籤化（二元分類）</a:t>
              </a:r>
              <a:endParaRPr b="1" sz="3200">
                <a:solidFill>
                  <a:srgbClr val="465739"/>
                </a:solidFill>
                <a:latin typeface="Calibri"/>
                <a:ea typeface="Calibri"/>
                <a:cs typeface="Calibri"/>
                <a:sym typeface="Calibri"/>
              </a:endParaRPr>
            </a:p>
          </p:txBody>
        </p:sp>
      </p:grpSp>
      <p:grpSp>
        <p:nvGrpSpPr>
          <p:cNvPr id="301" name="Google Shape;301;p7"/>
          <p:cNvGrpSpPr/>
          <p:nvPr/>
        </p:nvGrpSpPr>
        <p:grpSpPr>
          <a:xfrm>
            <a:off x="2306999" y="7029776"/>
            <a:ext cx="5615077" cy="1093491"/>
            <a:chOff x="507599" y="2611001"/>
            <a:chExt cx="5615077" cy="1093491"/>
          </a:xfrm>
        </p:grpSpPr>
        <p:sp>
          <p:nvSpPr>
            <p:cNvPr id="302" name="Google Shape;302;p7"/>
            <p:cNvSpPr/>
            <p:nvPr/>
          </p:nvSpPr>
          <p:spPr>
            <a:xfrm>
              <a:off x="524400" y="2611001"/>
              <a:ext cx="5598276" cy="1093491"/>
            </a:xfrm>
            <a:custGeom>
              <a:rect b="b" l="l" r="r" t="t"/>
              <a:pathLst>
                <a:path extrusionOk="0" h="288140" w="1179205">
                  <a:moveTo>
                    <a:pt x="0" y="0"/>
                  </a:moveTo>
                  <a:lnTo>
                    <a:pt x="1179205" y="0"/>
                  </a:lnTo>
                  <a:lnTo>
                    <a:pt x="1179205" y="288140"/>
                  </a:lnTo>
                  <a:lnTo>
                    <a:pt x="0" y="288140"/>
                  </a:lnTo>
                  <a:close/>
                </a:path>
              </a:pathLst>
            </a:custGeom>
            <a:solidFill>
              <a:srgbClr val="BBC8B1"/>
            </a:solidFill>
            <a:ln>
              <a:noFill/>
            </a:ln>
          </p:spPr>
        </p:sp>
        <p:sp>
          <p:nvSpPr>
            <p:cNvPr id="303" name="Google Shape;303;p7"/>
            <p:cNvSpPr txBox="1"/>
            <p:nvPr/>
          </p:nvSpPr>
          <p:spPr>
            <a:xfrm>
              <a:off x="507599" y="2719150"/>
              <a:ext cx="5598300" cy="877200"/>
            </a:xfrm>
            <a:prstGeom prst="rect">
              <a:avLst/>
            </a:prstGeom>
            <a:noFill/>
            <a:ln>
              <a:noFill/>
            </a:ln>
          </p:spPr>
          <p:txBody>
            <a:bodyPr anchorCtr="0" anchor="t" bIns="91425" lIns="91425" spcFirstLastPara="1" rIns="91425" wrap="square" tIns="91425">
              <a:spAutoFit/>
            </a:bodyPr>
            <a:lstStyle/>
            <a:p>
              <a:pPr indent="0" lvl="0" marL="0" rtl="0" algn="ctr">
                <a:lnSpc>
                  <a:spcPct val="139977"/>
                </a:lnSpc>
                <a:spcBef>
                  <a:spcPts val="0"/>
                </a:spcBef>
                <a:spcAft>
                  <a:spcPts val="0"/>
                </a:spcAft>
                <a:buClr>
                  <a:schemeClr val="dk1"/>
                </a:buClr>
                <a:buFont typeface="Arial"/>
                <a:buNone/>
              </a:pPr>
              <a:r>
                <a:rPr b="1" lang="en-US" sz="4500">
                  <a:solidFill>
                    <a:srgbClr val="465739"/>
                  </a:solidFill>
                  <a:latin typeface="Poppins"/>
                  <a:ea typeface="Poppins"/>
                  <a:cs typeface="Poppins"/>
                  <a:sym typeface="Poppins"/>
                </a:rPr>
                <a:t>特徵工程</a:t>
              </a:r>
              <a:endParaRPr b="1" sz="3200">
                <a:solidFill>
                  <a:srgbClr val="465739"/>
                </a:solidFill>
                <a:latin typeface="Calibri"/>
                <a:ea typeface="Calibri"/>
                <a:cs typeface="Calibri"/>
                <a:sym typeface="Calibri"/>
              </a:endParaRPr>
            </a:p>
          </p:txBody>
        </p:sp>
      </p:grpSp>
      <p:grpSp>
        <p:nvGrpSpPr>
          <p:cNvPr id="304" name="Google Shape;304;p7"/>
          <p:cNvGrpSpPr/>
          <p:nvPr/>
        </p:nvGrpSpPr>
        <p:grpSpPr>
          <a:xfrm>
            <a:off x="9911899" y="5276013"/>
            <a:ext cx="5615077" cy="1093491"/>
            <a:chOff x="507599" y="2611001"/>
            <a:chExt cx="5615077" cy="1093491"/>
          </a:xfrm>
        </p:grpSpPr>
        <p:sp>
          <p:nvSpPr>
            <p:cNvPr id="305" name="Google Shape;305;p7"/>
            <p:cNvSpPr/>
            <p:nvPr/>
          </p:nvSpPr>
          <p:spPr>
            <a:xfrm>
              <a:off x="524400" y="2611001"/>
              <a:ext cx="5598276" cy="1093491"/>
            </a:xfrm>
            <a:custGeom>
              <a:rect b="b" l="l" r="r" t="t"/>
              <a:pathLst>
                <a:path extrusionOk="0" h="288140" w="1179205">
                  <a:moveTo>
                    <a:pt x="0" y="0"/>
                  </a:moveTo>
                  <a:lnTo>
                    <a:pt x="1179205" y="0"/>
                  </a:lnTo>
                  <a:lnTo>
                    <a:pt x="1179205" y="288140"/>
                  </a:lnTo>
                  <a:lnTo>
                    <a:pt x="0" y="288140"/>
                  </a:lnTo>
                  <a:close/>
                </a:path>
              </a:pathLst>
            </a:custGeom>
            <a:solidFill>
              <a:srgbClr val="BBC8B1"/>
            </a:solidFill>
            <a:ln>
              <a:noFill/>
            </a:ln>
          </p:spPr>
        </p:sp>
        <p:sp>
          <p:nvSpPr>
            <p:cNvPr id="306" name="Google Shape;306;p7"/>
            <p:cNvSpPr txBox="1"/>
            <p:nvPr/>
          </p:nvSpPr>
          <p:spPr>
            <a:xfrm>
              <a:off x="507599" y="2719150"/>
              <a:ext cx="5598300" cy="877200"/>
            </a:xfrm>
            <a:prstGeom prst="rect">
              <a:avLst/>
            </a:prstGeom>
            <a:noFill/>
            <a:ln>
              <a:noFill/>
            </a:ln>
          </p:spPr>
          <p:txBody>
            <a:bodyPr anchorCtr="0" anchor="t" bIns="91425" lIns="91425" spcFirstLastPara="1" rIns="91425" wrap="square" tIns="91425">
              <a:spAutoFit/>
            </a:bodyPr>
            <a:lstStyle/>
            <a:p>
              <a:pPr indent="0" lvl="0" marL="0" rtl="0" algn="ctr">
                <a:lnSpc>
                  <a:spcPct val="139977"/>
                </a:lnSpc>
                <a:spcBef>
                  <a:spcPts val="0"/>
                </a:spcBef>
                <a:spcAft>
                  <a:spcPts val="0"/>
                </a:spcAft>
                <a:buClr>
                  <a:schemeClr val="dk1"/>
                </a:buClr>
                <a:buFont typeface="Arial"/>
                <a:buNone/>
              </a:pPr>
              <a:r>
                <a:rPr b="1" lang="en-US" sz="4500">
                  <a:solidFill>
                    <a:srgbClr val="465739"/>
                  </a:solidFill>
                  <a:latin typeface="Poppins"/>
                  <a:ea typeface="Poppins"/>
                  <a:cs typeface="Poppins"/>
                  <a:sym typeface="Poppins"/>
                </a:rPr>
                <a:t>XGBoost 機器學習</a:t>
              </a:r>
              <a:endParaRPr b="1" sz="3200">
                <a:solidFill>
                  <a:srgbClr val="465739"/>
                </a:solidFill>
                <a:latin typeface="Calibri"/>
                <a:ea typeface="Calibri"/>
                <a:cs typeface="Calibri"/>
                <a:sym typeface="Calibri"/>
              </a:endParaRPr>
            </a:p>
          </p:txBody>
        </p:sp>
      </p:grpSp>
      <p:grpSp>
        <p:nvGrpSpPr>
          <p:cNvPr id="307" name="Google Shape;307;p7"/>
          <p:cNvGrpSpPr/>
          <p:nvPr/>
        </p:nvGrpSpPr>
        <p:grpSpPr>
          <a:xfrm>
            <a:off x="9911899" y="3429001"/>
            <a:ext cx="5615077" cy="1093491"/>
            <a:chOff x="507599" y="2611001"/>
            <a:chExt cx="5615077" cy="1093491"/>
          </a:xfrm>
        </p:grpSpPr>
        <p:sp>
          <p:nvSpPr>
            <p:cNvPr id="308" name="Google Shape;308;p7"/>
            <p:cNvSpPr/>
            <p:nvPr/>
          </p:nvSpPr>
          <p:spPr>
            <a:xfrm>
              <a:off x="524400" y="2611001"/>
              <a:ext cx="5598276" cy="1093491"/>
            </a:xfrm>
            <a:custGeom>
              <a:rect b="b" l="l" r="r" t="t"/>
              <a:pathLst>
                <a:path extrusionOk="0" h="288140" w="1179205">
                  <a:moveTo>
                    <a:pt x="0" y="0"/>
                  </a:moveTo>
                  <a:lnTo>
                    <a:pt x="1179205" y="0"/>
                  </a:lnTo>
                  <a:lnTo>
                    <a:pt x="1179205" y="288140"/>
                  </a:lnTo>
                  <a:lnTo>
                    <a:pt x="0" y="288140"/>
                  </a:lnTo>
                  <a:close/>
                </a:path>
              </a:pathLst>
            </a:custGeom>
            <a:solidFill>
              <a:srgbClr val="BBC8B1"/>
            </a:solidFill>
            <a:ln>
              <a:noFill/>
            </a:ln>
          </p:spPr>
        </p:sp>
        <p:sp>
          <p:nvSpPr>
            <p:cNvPr id="309" name="Google Shape;309;p7"/>
            <p:cNvSpPr txBox="1"/>
            <p:nvPr/>
          </p:nvSpPr>
          <p:spPr>
            <a:xfrm>
              <a:off x="507599" y="2719150"/>
              <a:ext cx="5598300" cy="877200"/>
            </a:xfrm>
            <a:prstGeom prst="rect">
              <a:avLst/>
            </a:prstGeom>
            <a:noFill/>
            <a:ln>
              <a:noFill/>
            </a:ln>
          </p:spPr>
          <p:txBody>
            <a:bodyPr anchorCtr="0" anchor="t" bIns="91425" lIns="91425" spcFirstLastPara="1" rIns="91425" wrap="square" tIns="91425">
              <a:spAutoFit/>
            </a:bodyPr>
            <a:lstStyle/>
            <a:p>
              <a:pPr indent="0" lvl="0" marL="0" rtl="0" algn="ctr">
                <a:lnSpc>
                  <a:spcPct val="139977"/>
                </a:lnSpc>
                <a:spcBef>
                  <a:spcPts val="0"/>
                </a:spcBef>
                <a:spcAft>
                  <a:spcPts val="0"/>
                </a:spcAft>
                <a:buClr>
                  <a:schemeClr val="dk1"/>
                </a:buClr>
                <a:buFont typeface="Arial"/>
                <a:buNone/>
              </a:pPr>
              <a:r>
                <a:rPr b="1" lang="en-US" sz="4500">
                  <a:solidFill>
                    <a:srgbClr val="465739"/>
                  </a:solidFill>
                  <a:latin typeface="Poppins"/>
                  <a:ea typeface="Poppins"/>
                  <a:cs typeface="Poppins"/>
                  <a:sym typeface="Poppins"/>
                </a:rPr>
                <a:t>GroupKFold</a:t>
              </a:r>
              <a:endParaRPr b="1" sz="3200">
                <a:solidFill>
                  <a:srgbClr val="465739"/>
                </a:solidFill>
                <a:latin typeface="Calibri"/>
                <a:ea typeface="Calibri"/>
                <a:cs typeface="Calibri"/>
                <a:sym typeface="Calibri"/>
              </a:endParaRPr>
            </a:p>
          </p:txBody>
        </p:sp>
      </p:grpSp>
      <p:grpSp>
        <p:nvGrpSpPr>
          <p:cNvPr id="310" name="Google Shape;310;p7"/>
          <p:cNvGrpSpPr/>
          <p:nvPr/>
        </p:nvGrpSpPr>
        <p:grpSpPr>
          <a:xfrm>
            <a:off x="9911899" y="7123026"/>
            <a:ext cx="5615077" cy="1093491"/>
            <a:chOff x="507599" y="2611001"/>
            <a:chExt cx="5615077" cy="1093491"/>
          </a:xfrm>
        </p:grpSpPr>
        <p:sp>
          <p:nvSpPr>
            <p:cNvPr id="311" name="Google Shape;311;p7"/>
            <p:cNvSpPr/>
            <p:nvPr/>
          </p:nvSpPr>
          <p:spPr>
            <a:xfrm>
              <a:off x="524400" y="2611001"/>
              <a:ext cx="5598276" cy="1093491"/>
            </a:xfrm>
            <a:custGeom>
              <a:rect b="b" l="l" r="r" t="t"/>
              <a:pathLst>
                <a:path extrusionOk="0" h="288140" w="1179205">
                  <a:moveTo>
                    <a:pt x="0" y="0"/>
                  </a:moveTo>
                  <a:lnTo>
                    <a:pt x="1179205" y="0"/>
                  </a:lnTo>
                  <a:lnTo>
                    <a:pt x="1179205" y="288140"/>
                  </a:lnTo>
                  <a:lnTo>
                    <a:pt x="0" y="288140"/>
                  </a:lnTo>
                  <a:close/>
                </a:path>
              </a:pathLst>
            </a:custGeom>
            <a:solidFill>
              <a:srgbClr val="BBC8B1"/>
            </a:solidFill>
            <a:ln>
              <a:noFill/>
            </a:ln>
          </p:spPr>
        </p:sp>
        <p:sp>
          <p:nvSpPr>
            <p:cNvPr id="312" name="Google Shape;312;p7"/>
            <p:cNvSpPr txBox="1"/>
            <p:nvPr/>
          </p:nvSpPr>
          <p:spPr>
            <a:xfrm>
              <a:off x="507599" y="2719150"/>
              <a:ext cx="5598300" cy="877200"/>
            </a:xfrm>
            <a:prstGeom prst="rect">
              <a:avLst/>
            </a:prstGeom>
            <a:noFill/>
            <a:ln>
              <a:noFill/>
            </a:ln>
          </p:spPr>
          <p:txBody>
            <a:bodyPr anchorCtr="0" anchor="t" bIns="91425" lIns="91425" spcFirstLastPara="1" rIns="91425" wrap="square" tIns="91425">
              <a:spAutoFit/>
            </a:bodyPr>
            <a:lstStyle/>
            <a:p>
              <a:pPr indent="0" lvl="0" marL="0" rtl="0" algn="ctr">
                <a:lnSpc>
                  <a:spcPct val="139977"/>
                </a:lnSpc>
                <a:spcBef>
                  <a:spcPts val="0"/>
                </a:spcBef>
                <a:spcAft>
                  <a:spcPts val="0"/>
                </a:spcAft>
                <a:buClr>
                  <a:schemeClr val="dk1"/>
                </a:buClr>
                <a:buFont typeface="Arial"/>
                <a:buNone/>
              </a:pPr>
              <a:r>
                <a:rPr b="1" lang="en-US" sz="4500">
                  <a:solidFill>
                    <a:srgbClr val="465739"/>
                  </a:solidFill>
                  <a:latin typeface="Poppins"/>
                  <a:ea typeface="Poppins"/>
                  <a:cs typeface="Poppins"/>
                  <a:sym typeface="Poppins"/>
                </a:rPr>
                <a:t>選擇策略產出 CAS</a:t>
              </a:r>
              <a:endParaRPr b="1" sz="3200">
                <a:solidFill>
                  <a:srgbClr val="465739"/>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