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32_FB4B28F.xml" ContentType="application/vnd.ms-powerpoint.comments+xml"/>
  <Override PartName="/ppt/comments/modernComment_133_37FD80C0.xml" ContentType="application/vnd.ms-powerpoint.comments+xml"/>
  <Override PartName="/ppt/comments/modernComment_102_F104495E.xml" ContentType="application/vnd.ms-powerpoint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158_C390D831.xml" ContentType="application/vnd.ms-powerpoint.comment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comments/modernComment_167_CE009D0E.xml" ContentType="application/vnd.ms-powerpoint.comments+xml"/>
  <Override PartName="/ppt/notesSlides/notesSlide7.xml" ContentType="application/vnd.openxmlformats-officedocument.presentationml.notesSlide+xml"/>
  <Override PartName="/ppt/comments/modernComment_151_8808CFE.xml" ContentType="application/vnd.ms-powerpoint.comments+xml"/>
  <Override PartName="/ppt/comments/modernComment_16A_BDAE1612.xml" ContentType="application/vnd.ms-powerpoint.comment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8.xml" ContentType="application/vnd.openxmlformats-officedocument.presentationml.notesSlide+xml"/>
  <Override PartName="/ppt/comments/modernComment_15E_FDF6C5FF.xml" ContentType="application/vnd.ms-powerpoint.comment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3.xml" ContentType="application/vnd.openxmlformats-officedocument.themeOverride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4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5.xml" ContentType="application/vnd.openxmlformats-officedocument.themeOverride+xml"/>
  <Override PartName="/ppt/comments/modernComment_164_5B256B0E.xml" ContentType="application/vnd.ms-powerpoint.comments+xml"/>
  <Override PartName="/ppt/comments/modernComment_172_D248BF37.xml" ContentType="application/vnd.ms-powerpoint.comments+xml"/>
  <Override PartName="/ppt/notesSlides/notesSlide10.xml" ContentType="application/vnd.openxmlformats-officedocument.presentationml.notesSlide+xml"/>
  <Override PartName="/ppt/comments/modernComment_159_237177FC.xml" ContentType="application/vnd.ms-powerpoint.comments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4" r:id="rId4"/>
    <p:sldMasterId id="2147483745" r:id="rId5"/>
    <p:sldMasterId id="2147483752" r:id="rId6"/>
  </p:sldMasterIdLst>
  <p:notesMasterIdLst>
    <p:notesMasterId r:id="rId38"/>
  </p:notesMasterIdLst>
  <p:handoutMasterIdLst>
    <p:handoutMasterId r:id="rId39"/>
  </p:handoutMasterIdLst>
  <p:sldIdLst>
    <p:sldId id="294" r:id="rId7"/>
    <p:sldId id="327" r:id="rId8"/>
    <p:sldId id="324" r:id="rId9"/>
    <p:sldId id="306" r:id="rId10"/>
    <p:sldId id="365" r:id="rId11"/>
    <p:sldId id="307" r:id="rId12"/>
    <p:sldId id="364" r:id="rId13"/>
    <p:sldId id="258" r:id="rId14"/>
    <p:sldId id="259" r:id="rId15"/>
    <p:sldId id="341" r:id="rId16"/>
    <p:sldId id="342" r:id="rId17"/>
    <p:sldId id="344" r:id="rId18"/>
    <p:sldId id="339" r:id="rId19"/>
    <p:sldId id="358" r:id="rId20"/>
    <p:sldId id="360" r:id="rId21"/>
    <p:sldId id="359" r:id="rId22"/>
    <p:sldId id="337" r:id="rId23"/>
    <p:sldId id="362" r:id="rId24"/>
    <p:sldId id="350" r:id="rId25"/>
    <p:sldId id="352" r:id="rId26"/>
    <p:sldId id="361" r:id="rId27"/>
    <p:sldId id="354" r:id="rId28"/>
    <p:sldId id="363" r:id="rId29"/>
    <p:sldId id="356" r:id="rId30"/>
    <p:sldId id="370" r:id="rId31"/>
    <p:sldId id="345" r:id="rId32"/>
    <p:sldId id="371" r:id="rId33"/>
    <p:sldId id="347" r:id="rId34"/>
    <p:sldId id="349" r:id="rId35"/>
    <p:sldId id="367" r:id="rId36"/>
    <p:sldId id="368" r:id="rId37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pos="7529" userDrawn="1">
          <p15:clr>
            <a:srgbClr val="A4A3A4"/>
          </p15:clr>
        </p15:guide>
        <p15:guide id="3" orient="horz" pos="391" userDrawn="1">
          <p15:clr>
            <a:srgbClr val="A4A3A4"/>
          </p15:clr>
        </p15:guide>
        <p15:guide id="4" orient="horz" pos="73" userDrawn="1">
          <p15:clr>
            <a:srgbClr val="A4A3A4"/>
          </p15:clr>
        </p15:guide>
        <p15:guide id="5" pos="57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9693004-429C-1317-8F32-A43CD956B96D}" name="[Student] Rajasekhar Reddy Dasareddygari" initials="[RRD" userId="S::R.Dasareddygari.162@cranfield.ac.uk::ad943d70-4e17-47ff-acf3-ee5c40fc92e7" providerId="AD"/>
  <p188:author id="{F0A4FC3C-3AB8-CFE7-8F18-8751A40AF555}" name="[Student] Adil Malik Abdul Aziz" initials="[AMAA" userId="S::AdilMalik.AbdulAziz.452@cranfield.ac.uk::5add95a8-98cc-44f5-9cc1-28bd71ccd827" providerId="AD"/>
  <p188:author id="{468AC073-46C0-35D3-2F47-64F7A2DCCCCD}" name="[Student] Adil Malik Abdul Aziz" initials="[A" userId="S::adilmalik.abdulaziz.452@cranfield.ac.uk::5add95a8-98cc-44f5-9cc1-28bd71ccd827" providerId="AD"/>
  <p188:author id="{F404F678-BB07-8401-7256-B0246A2729B7}" name="[Student] Yen Ju Ho" initials="[H" userId="S::yenju.ho.860@cranfield.ac.uk::0703afcb-0a8d-41da-a700-0220687b3d84" providerId="AD"/>
  <p188:author id="{09E0DC97-FAD7-5596-933E-68CCBE9F6EAF}" name="[Student] Mosope Kesha" initials="[K" userId="S::mosope.kesha.395@cranfield.ac.uk::8e0538fc-b79f-49e8-a8fa-2c60c7114e49" providerId="AD"/>
  <p188:author id="{6189DFAB-D817-B345-5492-7E369AD6DD5F}" name="Michail Giannitsopoulos" initials="MG" userId="S::m.giannitsopoulos@cranfield.ac.uk::886eab90-f376-4ffb-ab5a-9cc21df567dd" providerId="AD"/>
  <p188:author id="{F73D72B2-8245-E067-BABE-FC9B216B9F01}" name="[Student] Rajasekhar Reddy Dasareddygari" initials="[D" userId="S::r.dasareddygari.162@cranfield.ac.uk::ad943d70-4e17-47ff-acf3-ee5c40fc92e7" providerId="AD"/>
  <p188:author id="{438579FD-13C5-A53E-6489-4A82B2DF04CC}" name="Karoline Baptista De Lima" initials="KBDL" userId="S::k.baptistadelima.688@cranfield.ac.uk::9e560fc5-fe1a-4800-a77a-fc386ccaba5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06D"/>
    <a:srgbClr val="FD57AD"/>
    <a:srgbClr val="70AD47"/>
    <a:srgbClr val="5B9BD5"/>
    <a:srgbClr val="ED7D31"/>
    <a:srgbClr val="FBE5D6"/>
    <a:srgbClr val="DD7A0F"/>
    <a:srgbClr val="091932"/>
    <a:srgbClr val="0432FF"/>
    <a:srgbClr val="633E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CC2E77-5AC8-4237-8340-7A6CC4BF62E9}" v="1" dt="2023-04-25T16:13:00.238"/>
    <p1510:client id="{14CE72F3-9309-47E6-AB7B-D63E7285C09A}" v="7" dt="2023-04-25T16:06:59.289"/>
    <p1510:client id="{2339444E-4069-4D18-3CFA-F1C0FE393A89}" v="356" dt="2023-04-25T13:44:03.662"/>
    <p1510:client id="{440B3DFD-48DE-429E-BAAE-C5F75E7F1F40}" v="230" dt="2023-04-25T02:06:13.865"/>
    <p1510:client id="{49E7B6D0-4A9F-4266-AFF3-40807264F916}" v="3" dt="2023-04-25T11:53:35.430"/>
    <p1510:client id="{4B3BC26F-ED68-4559-95E8-C8BA3F06A3DD}" v="28" dt="2023-04-25T07:26:32.188"/>
    <p1510:client id="{4E698B0C-A3DC-4E4E-B813-10202B69BC23}" v="280" dt="2023-04-25T17:30:59.776"/>
    <p1510:client id="{60D7D28A-2BF8-4757-BFB5-F1029820A57F}" v="399" dt="2023-04-25T08:45:50.592"/>
    <p1510:client id="{6503767D-92DD-FB40-BA2A-3ADBDE4A3752}" v="1099" dt="2023-04-25T15:28:32.308"/>
    <p1510:client id="{682254DB-F5B4-485E-A1DE-3990BD0BECFD}" v="425" dt="2023-04-25T12:21:42.508"/>
    <p1510:client id="{6AD17498-2B33-4EA3-9376-68F13D7C4999}" v="170" dt="2023-04-25T12:30:02.325"/>
    <p1510:client id="{6D1AF8C2-0BE8-4840-A6B2-99D954F1C085}" v="1429" vWet="1433" dt="2023-04-25T11:36:47.286"/>
    <p1510:client id="{6FAFB1FE-9A47-4D3E-A1C0-33D515527198}" v="7207" vWet="7209" dt="2023-04-25T14:47:47.118"/>
    <p1510:client id="{77992F14-D60F-44FD-8FDD-BCF62424A57B}" v="31" dt="2023-04-25T15:20:02.825"/>
    <p1510:client id="{79953139-48A5-4018-9B1B-4FF4053A692D}" v="9291" vWet="9293" dt="2023-04-25T16:13:01.604"/>
    <p1510:client id="{7DD4A65C-A878-4A15-AFFE-07EE08020723}" v="10382" vWet="10384" dt="2023-04-25T17:11:32.839"/>
    <p1510:client id="{91D3FBA1-8CEC-4017-BA93-C8DE3375E111}" v="198" dt="2023-04-25T10:40:38.978"/>
    <p1510:client id="{B372164A-D94C-4F4A-826C-0C41B942D678}" v="376" dt="2023-04-25T09:46:32.857"/>
    <p1510:client id="{B77641B7-C90E-5126-B272-E2F725027BA9}" v="203" dt="2023-04-25T12:53:28.421"/>
    <p1510:client id="{C4BE7C75-FB1A-47BB-8D2A-72C4FAD4732E}" v="250" vWet="251" dt="2023-04-25T11:06:46.337"/>
    <p1510:client id="{C62A5CFC-8E11-4D2F-9F96-F6BD751A1DE8}" v="33" dt="2023-04-25T07:08:44.899"/>
    <p1510:client id="{CAAFF952-39DB-4A97-9658-77D1149E1EFE}" v="55" dt="2023-04-25T08:49:59.596"/>
    <p1510:client id="{D0D5CE46-689A-4E63-97BC-68B0BC78A73F}" v="2" dt="2023-04-25T06:24:34.679"/>
    <p1510:client id="{D24A444A-F5ED-4AD9-B7A3-96260FA3B28D}" v="3" dt="2023-04-25T08:56:59.291"/>
    <p1510:client id="{D684FA02-8C16-48C1-8057-52EFE237737B}" v="68" dt="2023-04-25T09:24:46.931"/>
    <p1510:client id="{D8496A73-2471-4E13-8FAD-15470DF0D7AB}" v="18" vWet="20" dt="2023-04-25T16:08:45.628"/>
    <p1510:client id="{E50576F9-FE7A-482B-9DA0-3E947CC5469E}" v="22" dt="2023-04-25T11:31:07.743"/>
    <p1510:client id="{EBAC9BCC-F90B-8A7B-E699-F96F8D183F68}" v="275" dt="2023-04-25T15:50:29.592"/>
    <p1510:client id="{EF348328-75A2-482E-9912-3EE5F92489CA}" v="64" dt="2023-04-25T08:49:10.5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淺色樣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117"/>
        <p:guide pos="7529"/>
        <p:guide orient="horz" pos="391"/>
        <p:guide orient="horz" pos="73"/>
        <p:guide pos="5776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45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03_96BF9130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_16B_8BD66C36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53_C1BC50DB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_153_C1BC50DB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_168_36043138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cranfield.sharepoint.com/sites/2023NetZeroGroupProject-UGT-SWEE2/Shared%20Documents/General/2023-04-23-Mean%20food%20production%20and%20mean%20Net%20Margins_v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5E_FDF6C5FF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_169_D3F59155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_162_4F62B81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62_4F62B811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111769005847952"/>
          <c:y val="3.1745999523499047E-2"/>
          <c:w val="0.66789327485380112"/>
          <c:h val="0.82753193728273022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Sheet1!$D$1</c:f>
              <c:strCache>
                <c:ptCount val="1"/>
                <c:pt idx="0">
                  <c:v>Built-up area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Sheet1!$A$2:$A$3</c:f>
              <c:numCache>
                <c:formatCode>General</c:formatCode>
                <c:ptCount val="2"/>
                <c:pt idx="0">
                  <c:v>2009</c:v>
                </c:pt>
                <c:pt idx="1">
                  <c:v>2022</c:v>
                </c:pt>
              </c:numCache>
              <c:extLst/>
            </c:numRef>
          </c:cat>
          <c:val>
            <c:numRef>
              <c:f>Sheet1!$D$2:$D$3</c:f>
              <c:numCache>
                <c:formatCode>General</c:formatCode>
                <c:ptCount val="2"/>
                <c:pt idx="0">
                  <c:v>2930</c:v>
                </c:pt>
                <c:pt idx="1">
                  <c:v>3704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F101-4FC6-86DB-BABE4AA5A66A}"/>
            </c:ext>
          </c:extLst>
        </c:ser>
        <c:ser>
          <c:idx val="0"/>
          <c:order val="1"/>
          <c:tx>
            <c:strRef>
              <c:f>Sheet1!$B$1</c:f>
              <c:strCache>
                <c:ptCount val="1"/>
                <c:pt idx="0">
                  <c:v>Agriculture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Sheet1!$A$2:$A$3</c:f>
              <c:numCache>
                <c:formatCode>General</c:formatCode>
                <c:ptCount val="2"/>
                <c:pt idx="0">
                  <c:v>2009</c:v>
                </c:pt>
                <c:pt idx="1">
                  <c:v>2022</c:v>
                </c:pt>
              </c:numCache>
              <c:extLst/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11071</c:v>
                </c:pt>
                <c:pt idx="1">
                  <c:v>10254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F101-4FC6-86DB-BABE4AA5A66A}"/>
            </c:ext>
          </c:extLst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Grassland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Sheet1!$A$2:$A$3</c:f>
              <c:numCache>
                <c:formatCode>General</c:formatCode>
                <c:ptCount val="2"/>
                <c:pt idx="0">
                  <c:v>2009</c:v>
                </c:pt>
                <c:pt idx="1">
                  <c:v>2022</c:v>
                </c:pt>
              </c:numCache>
              <c:extLst/>
            </c:numRef>
          </c:cat>
          <c:val>
            <c:numRef>
              <c:f>Sheet1!$E$2:$E$3</c:f>
              <c:numCache>
                <c:formatCode>General</c:formatCode>
                <c:ptCount val="2"/>
                <c:pt idx="0">
                  <c:v>2821</c:v>
                </c:pt>
                <c:pt idx="1">
                  <c:v>2251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F101-4FC6-86DB-BABE4AA5A66A}"/>
            </c:ext>
          </c:extLst>
        </c:ser>
        <c:ser>
          <c:idx val="1"/>
          <c:order val="3"/>
          <c:tx>
            <c:strRef>
              <c:f>Sheet1!$C$1</c:f>
              <c:strCache>
                <c:ptCount val="1"/>
                <c:pt idx="0">
                  <c:v>Woodland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Sheet1!$A$2:$A$3</c:f>
              <c:numCache>
                <c:formatCode>General</c:formatCode>
                <c:ptCount val="2"/>
                <c:pt idx="0">
                  <c:v>2009</c:v>
                </c:pt>
                <c:pt idx="1">
                  <c:v>2022</c:v>
                </c:pt>
              </c:numCache>
              <c:extLst/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1312</c:v>
                </c:pt>
                <c:pt idx="1">
                  <c:v>1793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F101-4FC6-86DB-BABE4AA5A6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2"/>
        <c:overlap val="100"/>
        <c:axId val="511219743"/>
        <c:axId val="511217823"/>
      </c:barChart>
      <c:catAx>
        <c:axId val="51121974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85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511217823"/>
        <c:crosses val="autoZero"/>
        <c:auto val="1"/>
        <c:lblAlgn val="ctr"/>
        <c:lblOffset val="100"/>
        <c:noMultiLvlLbl val="0"/>
      </c:catAx>
      <c:valAx>
        <c:axId val="5112178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2400"/>
                  <a:t>Area (ha)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254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511219743"/>
        <c:crosses val="autoZero"/>
        <c:crossBetween val="between"/>
        <c:majorUnit val="50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5786915204678368E-2"/>
          <c:y val="0.91417956395863509"/>
          <c:w val="0.85680519005847955"/>
          <c:h val="8.32495886623772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837314883767106"/>
          <c:y val="3.9329544420469278E-2"/>
          <c:w val="0.82256080761159223"/>
          <c:h val="0.864237080685358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Baseline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B0F0"/>
              </a:solidFill>
            </a:ln>
            <a:effectLst/>
          </c:spPr>
          <c:invertIfNegative val="0"/>
          <c:cat>
            <c:numRef>
              <c:f>Sheet1!$A$2:$A$59</c:f>
              <c:numCache>
                <c:formatCode>General</c:formatCode>
                <c:ptCount val="5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</c:numCache>
            </c:numRef>
          </c:cat>
          <c:val>
            <c:numRef>
              <c:f>Sheet1!$B$2:$B$59</c:f>
              <c:numCache>
                <c:formatCode>0.00</c:formatCode>
                <c:ptCount val="58"/>
                <c:pt idx="0">
                  <c:v>642.11571020888846</c:v>
                </c:pt>
                <c:pt idx="1">
                  <c:v>732.95424792608742</c:v>
                </c:pt>
                <c:pt idx="2">
                  <c:v>720.55379519426253</c:v>
                </c:pt>
                <c:pt idx="3">
                  <c:v>540.18082901554419</c:v>
                </c:pt>
                <c:pt idx="4">
                  <c:v>759.15306932427575</c:v>
                </c:pt>
                <c:pt idx="5">
                  <c:v>666.86234504394906</c:v>
                </c:pt>
                <c:pt idx="6">
                  <c:v>406.77803030303028</c:v>
                </c:pt>
                <c:pt idx="7">
                  <c:v>278.59792265927405</c:v>
                </c:pt>
                <c:pt idx="8">
                  <c:v>529.69474405221035</c:v>
                </c:pt>
                <c:pt idx="9">
                  <c:v>189.91258085381631</c:v>
                </c:pt>
                <c:pt idx="10">
                  <c:v>222.93124305206408</c:v>
                </c:pt>
                <c:pt idx="11">
                  <c:v>411.93634152169136</c:v>
                </c:pt>
                <c:pt idx="12">
                  <c:v>468.23540993871831</c:v>
                </c:pt>
                <c:pt idx="13">
                  <c:v>1153.3966487453274</c:v>
                </c:pt>
                <c:pt idx="14">
                  <c:v>2003.8484845547371</c:v>
                </c:pt>
                <c:pt idx="15">
                  <c:v>-145.4534752287509</c:v>
                </c:pt>
                <c:pt idx="16">
                  <c:v>886.6565068582737</c:v>
                </c:pt>
                <c:pt idx="17">
                  <c:v>700.11311817702244</c:v>
                </c:pt>
                <c:pt idx="18">
                  <c:v>491.38017103368645</c:v>
                </c:pt>
                <c:pt idx="19">
                  <c:v>463.09046312234733</c:v>
                </c:pt>
                <c:pt idx="20">
                  <c:v>427.14085185185189</c:v>
                </c:pt>
                <c:pt idx="21">
                  <c:v>646.28205819175412</c:v>
                </c:pt>
                <c:pt idx="22">
                  <c:v>388.83375723518719</c:v>
                </c:pt>
                <c:pt idx="23">
                  <c:v>624.02055121100591</c:v>
                </c:pt>
                <c:pt idx="24">
                  <c:v>723.58878911381078</c:v>
                </c:pt>
                <c:pt idx="25">
                  <c:v>500.45679638543766</c:v>
                </c:pt>
                <c:pt idx="26">
                  <c:v>723.20967916857251</c:v>
                </c:pt>
                <c:pt idx="27">
                  <c:v>903.97848300461612</c:v>
                </c:pt>
                <c:pt idx="28">
                  <c:v>667.71033523752487</c:v>
                </c:pt>
                <c:pt idx="29">
                  <c:v>789.57789166211739</c:v>
                </c:pt>
                <c:pt idx="30">
                  <c:v>1186.0910262203886</c:v>
                </c:pt>
                <c:pt idx="31">
                  <c:v>602.01548853679424</c:v>
                </c:pt>
                <c:pt idx="32">
                  <c:v>-43.35112850273692</c:v>
                </c:pt>
                <c:pt idx="33">
                  <c:v>376.68534026618642</c:v>
                </c:pt>
                <c:pt idx="34">
                  <c:v>464.68442054476247</c:v>
                </c:pt>
                <c:pt idx="35">
                  <c:v>629.49870553133928</c:v>
                </c:pt>
                <c:pt idx="36">
                  <c:v>440.57838934039364</c:v>
                </c:pt>
                <c:pt idx="37">
                  <c:v>-24.501880452077668</c:v>
                </c:pt>
                <c:pt idx="38">
                  <c:v>-163.38146590129375</c:v>
                </c:pt>
                <c:pt idx="39">
                  <c:v>-6.6235639120346237</c:v>
                </c:pt>
                <c:pt idx="40">
                  <c:v>642.93468622842011</c:v>
                </c:pt>
                <c:pt idx="41">
                  <c:v>322.68851133723513</c:v>
                </c:pt>
                <c:pt idx="42">
                  <c:v>8.6794448359870984</c:v>
                </c:pt>
                <c:pt idx="43">
                  <c:v>590.82585920768156</c:v>
                </c:pt>
                <c:pt idx="44">
                  <c:v>417.50615332185885</c:v>
                </c:pt>
                <c:pt idx="45">
                  <c:v>569.99926076586246</c:v>
                </c:pt>
                <c:pt idx="46">
                  <c:v>-38.486661009050245</c:v>
                </c:pt>
                <c:pt idx="47">
                  <c:v>321.44778103004967</c:v>
                </c:pt>
                <c:pt idx="48">
                  <c:v>621.82596667121891</c:v>
                </c:pt>
                <c:pt idx="49">
                  <c:v>453.03266442564342</c:v>
                </c:pt>
                <c:pt idx="50">
                  <c:v>-3.2342251537067299</c:v>
                </c:pt>
                <c:pt idx="51">
                  <c:v>600.75608735097546</c:v>
                </c:pt>
                <c:pt idx="52">
                  <c:v>149.66516642882669</c:v>
                </c:pt>
                <c:pt idx="53">
                  <c:v>335.73390855314295</c:v>
                </c:pt>
                <c:pt idx="54">
                  <c:v>598.13008658136664</c:v>
                </c:pt>
                <c:pt idx="55">
                  <c:v>148.8240454685199</c:v>
                </c:pt>
                <c:pt idx="56">
                  <c:v>355.13762717063531</c:v>
                </c:pt>
                <c:pt idx="57">
                  <c:v>-4.2382811827696507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2A-422A-A19F-DCD09B9CAEE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Net Zero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Sheet1!$A$2:$A$59</c:f>
              <c:numCache>
                <c:formatCode>General</c:formatCode>
                <c:ptCount val="5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</c:numCache>
            </c:numRef>
          </c:cat>
          <c:val>
            <c:numRef>
              <c:f>Sheet1!$C$2:$C$59</c:f>
              <c:numCache>
                <c:formatCode>0.00</c:formatCode>
                <c:ptCount val="58"/>
                <c:pt idx="0">
                  <c:v>486.60465576883138</c:v>
                </c:pt>
                <c:pt idx="1">
                  <c:v>533.34884470990175</c:v>
                </c:pt>
                <c:pt idx="2">
                  <c:v>571.22620693605302</c:v>
                </c:pt>
                <c:pt idx="3">
                  <c:v>386.403347884281</c:v>
                </c:pt>
                <c:pt idx="4">
                  <c:v>662.37029202046551</c:v>
                </c:pt>
                <c:pt idx="5">
                  <c:v>517.87625270077581</c:v>
                </c:pt>
                <c:pt idx="6">
                  <c:v>285.45098010684319</c:v>
                </c:pt>
                <c:pt idx="7">
                  <c:v>165.54133878791228</c:v>
                </c:pt>
                <c:pt idx="8">
                  <c:v>454.76980657298469</c:v>
                </c:pt>
                <c:pt idx="9">
                  <c:v>99.969292386528963</c:v>
                </c:pt>
                <c:pt idx="10">
                  <c:v>166.62014712884974</c:v>
                </c:pt>
                <c:pt idx="11">
                  <c:v>300.82916479847864</c:v>
                </c:pt>
                <c:pt idx="12">
                  <c:v>468.23540993871831</c:v>
                </c:pt>
                <c:pt idx="13">
                  <c:v>871.85103064664747</c:v>
                </c:pt>
                <c:pt idx="14">
                  <c:v>1556.0958079296872</c:v>
                </c:pt>
                <c:pt idx="15">
                  <c:v>-145.4534752287509</c:v>
                </c:pt>
                <c:pt idx="16">
                  <c:v>683.70891514997118</c:v>
                </c:pt>
                <c:pt idx="17">
                  <c:v>503.190336873489</c:v>
                </c:pt>
                <c:pt idx="18">
                  <c:v>353.91330629917417</c:v>
                </c:pt>
                <c:pt idx="19">
                  <c:v>463.09046312234733</c:v>
                </c:pt>
                <c:pt idx="20">
                  <c:v>303.26148573767756</c:v>
                </c:pt>
                <c:pt idx="21">
                  <c:v>496.47689849671843</c:v>
                </c:pt>
                <c:pt idx="22">
                  <c:v>388.83375723518719</c:v>
                </c:pt>
                <c:pt idx="23">
                  <c:v>476.39788887306145</c:v>
                </c:pt>
                <c:pt idx="24">
                  <c:v>529.71235887946148</c:v>
                </c:pt>
                <c:pt idx="25">
                  <c:v>444.02770270271742</c:v>
                </c:pt>
                <c:pt idx="26">
                  <c:v>563.09021788042969</c:v>
                </c:pt>
                <c:pt idx="27">
                  <c:v>672.90889714918626</c:v>
                </c:pt>
                <c:pt idx="28">
                  <c:v>502.54483844390057</c:v>
                </c:pt>
                <c:pt idx="29">
                  <c:v>630.464344149971</c:v>
                </c:pt>
                <c:pt idx="30">
                  <c:v>917.84716141712352</c:v>
                </c:pt>
                <c:pt idx="31">
                  <c:v>418.87489349162803</c:v>
                </c:pt>
                <c:pt idx="32">
                  <c:v>-52.167565642549633</c:v>
                </c:pt>
                <c:pt idx="33">
                  <c:v>321.71167376272888</c:v>
                </c:pt>
                <c:pt idx="34">
                  <c:v>330.97713410006725</c:v>
                </c:pt>
                <c:pt idx="35">
                  <c:v>453.90403162733645</c:v>
                </c:pt>
                <c:pt idx="36">
                  <c:v>312.52900018520296</c:v>
                </c:pt>
                <c:pt idx="37">
                  <c:v>-24.501880452077668</c:v>
                </c:pt>
                <c:pt idx="38">
                  <c:v>-130.48358490728651</c:v>
                </c:pt>
                <c:pt idx="39">
                  <c:v>-24.482334124003213</c:v>
                </c:pt>
                <c:pt idx="40">
                  <c:v>534.73039444322103</c:v>
                </c:pt>
                <c:pt idx="41">
                  <c:v>202.20974568927318</c:v>
                </c:pt>
                <c:pt idx="42">
                  <c:v>8.6794448359870984</c:v>
                </c:pt>
                <c:pt idx="43">
                  <c:v>421.73885007057333</c:v>
                </c:pt>
                <c:pt idx="44">
                  <c:v>417.50615332185885</c:v>
                </c:pt>
                <c:pt idx="45">
                  <c:v>412.02924083409494</c:v>
                </c:pt>
                <c:pt idx="46">
                  <c:v>-38.486661009050245</c:v>
                </c:pt>
                <c:pt idx="47">
                  <c:v>201.66514680391455</c:v>
                </c:pt>
                <c:pt idx="48">
                  <c:v>551.40625928750819</c:v>
                </c:pt>
                <c:pt idx="49">
                  <c:v>304.86041152578844</c:v>
                </c:pt>
                <c:pt idx="50">
                  <c:v>-3.2342010106714154</c:v>
                </c:pt>
                <c:pt idx="51">
                  <c:v>429.25331955363617</c:v>
                </c:pt>
                <c:pt idx="52">
                  <c:v>149.66516642882669</c:v>
                </c:pt>
                <c:pt idx="53">
                  <c:v>241.09246930430683</c:v>
                </c:pt>
                <c:pt idx="54">
                  <c:v>476.30034314280994</c:v>
                </c:pt>
                <c:pt idx="55">
                  <c:v>122.43133167407026</c:v>
                </c:pt>
                <c:pt idx="56">
                  <c:v>222.11714379821544</c:v>
                </c:pt>
                <c:pt idx="57">
                  <c:v>-23.116872377272465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2A-422A-A19F-DCD09B9CAE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238723536"/>
        <c:axId val="238725456"/>
      </c:barChart>
      <c:catAx>
        <c:axId val="238723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238725456"/>
        <c:crosses val="autoZero"/>
        <c:auto val="1"/>
        <c:lblAlgn val="ctr"/>
        <c:lblOffset val="100"/>
        <c:noMultiLvlLbl val="0"/>
      </c:catAx>
      <c:valAx>
        <c:axId val="238725456"/>
        <c:scaling>
          <c:orientation val="minMax"/>
          <c:max val="2250"/>
          <c:min val="-25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sz="12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Mean</a:t>
                </a:r>
                <a:r>
                  <a:rPr lang="en-GB" sz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net margin</a:t>
                </a:r>
              </a:p>
              <a:p>
                <a:pPr>
                  <a:defRPr sz="12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GB" sz="12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(£/ha/yr)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zh-TW"/>
            </a:p>
          </c:txPr>
        </c:title>
        <c:numFmt formatCode="0.00" sourceLinked="1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238723536"/>
        <c:crosses val="autoZero"/>
        <c:crossBetween val="between"/>
        <c:majorUnit val="25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zh-TW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baseline mean food production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B0F0"/>
              </a:solidFill>
            </a:ln>
            <a:effectLst/>
          </c:spPr>
          <c:invertIfNegative val="0"/>
          <c:cat>
            <c:numRef>
              <c:f>Sheet1!$A$2:$A$59</c:f>
              <c:numCache>
                <c:formatCode>General</c:formatCode>
                <c:ptCount val="58"/>
                <c:pt idx="0">
                  <c:v>47</c:v>
                </c:pt>
                <c:pt idx="1">
                  <c:v>51</c:v>
                </c:pt>
                <c:pt idx="2">
                  <c:v>43</c:v>
                </c:pt>
                <c:pt idx="3">
                  <c:v>38</c:v>
                </c:pt>
                <c:pt idx="4">
                  <c:v>16</c:v>
                </c:pt>
                <c:pt idx="5">
                  <c:v>53</c:v>
                </c:pt>
                <c:pt idx="6">
                  <c:v>39</c:v>
                </c:pt>
                <c:pt idx="7">
                  <c:v>58</c:v>
                </c:pt>
                <c:pt idx="8">
                  <c:v>56</c:v>
                </c:pt>
                <c:pt idx="9">
                  <c:v>40</c:v>
                </c:pt>
                <c:pt idx="10">
                  <c:v>23</c:v>
                </c:pt>
                <c:pt idx="11">
                  <c:v>33</c:v>
                </c:pt>
                <c:pt idx="12">
                  <c:v>45</c:v>
                </c:pt>
                <c:pt idx="13">
                  <c:v>26</c:v>
                </c:pt>
                <c:pt idx="14">
                  <c:v>13</c:v>
                </c:pt>
                <c:pt idx="15">
                  <c:v>21</c:v>
                </c:pt>
                <c:pt idx="16">
                  <c:v>34</c:v>
                </c:pt>
                <c:pt idx="17">
                  <c:v>11</c:v>
                </c:pt>
                <c:pt idx="18">
                  <c:v>31</c:v>
                </c:pt>
                <c:pt idx="19">
                  <c:v>20</c:v>
                </c:pt>
                <c:pt idx="20">
                  <c:v>54</c:v>
                </c:pt>
                <c:pt idx="21">
                  <c:v>7</c:v>
                </c:pt>
                <c:pt idx="22">
                  <c:v>17</c:v>
                </c:pt>
                <c:pt idx="23">
                  <c:v>37</c:v>
                </c:pt>
                <c:pt idx="24">
                  <c:v>5</c:v>
                </c:pt>
                <c:pt idx="25">
                  <c:v>19</c:v>
                </c:pt>
                <c:pt idx="26">
                  <c:v>4</c:v>
                </c:pt>
                <c:pt idx="27">
                  <c:v>42</c:v>
                </c:pt>
                <c:pt idx="28">
                  <c:v>10</c:v>
                </c:pt>
                <c:pt idx="29">
                  <c:v>9</c:v>
                </c:pt>
                <c:pt idx="30">
                  <c:v>50</c:v>
                </c:pt>
                <c:pt idx="31">
                  <c:v>12</c:v>
                </c:pt>
                <c:pt idx="32">
                  <c:v>48</c:v>
                </c:pt>
                <c:pt idx="33">
                  <c:v>8</c:v>
                </c:pt>
                <c:pt idx="34">
                  <c:v>28</c:v>
                </c:pt>
                <c:pt idx="35">
                  <c:v>49</c:v>
                </c:pt>
                <c:pt idx="36">
                  <c:v>15</c:v>
                </c:pt>
                <c:pt idx="37">
                  <c:v>41</c:v>
                </c:pt>
                <c:pt idx="38">
                  <c:v>46</c:v>
                </c:pt>
                <c:pt idx="39">
                  <c:v>57</c:v>
                </c:pt>
                <c:pt idx="40">
                  <c:v>22</c:v>
                </c:pt>
                <c:pt idx="41">
                  <c:v>55</c:v>
                </c:pt>
                <c:pt idx="42">
                  <c:v>1</c:v>
                </c:pt>
                <c:pt idx="43">
                  <c:v>35</c:v>
                </c:pt>
                <c:pt idx="44">
                  <c:v>27</c:v>
                </c:pt>
                <c:pt idx="45">
                  <c:v>52</c:v>
                </c:pt>
                <c:pt idx="46">
                  <c:v>24</c:v>
                </c:pt>
                <c:pt idx="47">
                  <c:v>6</c:v>
                </c:pt>
                <c:pt idx="48">
                  <c:v>14</c:v>
                </c:pt>
                <c:pt idx="49">
                  <c:v>44</c:v>
                </c:pt>
                <c:pt idx="50">
                  <c:v>30</c:v>
                </c:pt>
                <c:pt idx="51">
                  <c:v>36</c:v>
                </c:pt>
                <c:pt idx="52">
                  <c:v>32</c:v>
                </c:pt>
                <c:pt idx="53">
                  <c:v>29</c:v>
                </c:pt>
                <c:pt idx="54">
                  <c:v>18</c:v>
                </c:pt>
                <c:pt idx="55">
                  <c:v>3</c:v>
                </c:pt>
                <c:pt idx="56">
                  <c:v>25</c:v>
                </c:pt>
                <c:pt idx="57">
                  <c:v>2</c:v>
                </c:pt>
              </c:numCache>
            </c:numRef>
          </c:cat>
          <c:val>
            <c:numRef>
              <c:f>Sheet1!$B$2:$B$59</c:f>
              <c:numCache>
                <c:formatCode>General</c:formatCode>
                <c:ptCount val="58"/>
                <c:pt idx="0">
                  <c:v>0</c:v>
                </c:pt>
                <c:pt idx="1">
                  <c:v>6.6118771087708383</c:v>
                </c:pt>
                <c:pt idx="2">
                  <c:v>20.771800187391026</c:v>
                </c:pt>
                <c:pt idx="3">
                  <c:v>27.553335455149131</c:v>
                </c:pt>
                <c:pt idx="4">
                  <c:v>29.406145155339598</c:v>
                </c:pt>
                <c:pt idx="5">
                  <c:v>41.815794698853118</c:v>
                </c:pt>
                <c:pt idx="6">
                  <c:v>53.286901473850939</c:v>
                </c:pt>
                <c:pt idx="7">
                  <c:v>56.320750512866802</c:v>
                </c:pt>
                <c:pt idx="8">
                  <c:v>56.45747887207478</c:v>
                </c:pt>
                <c:pt idx="9">
                  <c:v>58.198401548054598</c:v>
                </c:pt>
                <c:pt idx="10">
                  <c:v>59.131609411079737</c:v>
                </c:pt>
                <c:pt idx="11">
                  <c:v>64.346589454874163</c:v>
                </c:pt>
                <c:pt idx="12">
                  <c:v>65.372174251863328</c:v>
                </c:pt>
                <c:pt idx="13">
                  <c:v>65.537736709995187</c:v>
                </c:pt>
                <c:pt idx="14">
                  <c:v>66.820517339604919</c:v>
                </c:pt>
                <c:pt idx="15">
                  <c:v>67.038407237708313</c:v>
                </c:pt>
                <c:pt idx="16">
                  <c:v>67.666977111662391</c:v>
                </c:pt>
                <c:pt idx="17">
                  <c:v>68.044798054253704</c:v>
                </c:pt>
                <c:pt idx="18">
                  <c:v>69.860902781683819</c:v>
                </c:pt>
                <c:pt idx="19">
                  <c:v>70.189010540028079</c:v>
                </c:pt>
                <c:pt idx="20">
                  <c:v>72.425875841634252</c:v>
                </c:pt>
                <c:pt idx="21">
                  <c:v>76.236831362158</c:v>
                </c:pt>
                <c:pt idx="22">
                  <c:v>77.369324951709785</c:v>
                </c:pt>
                <c:pt idx="23">
                  <c:v>79.359944859062423</c:v>
                </c:pt>
                <c:pt idx="24">
                  <c:v>79.792909869523299</c:v>
                </c:pt>
                <c:pt idx="25">
                  <c:v>80.080247459584484</c:v>
                </c:pt>
                <c:pt idx="26">
                  <c:v>81.516164090201841</c:v>
                </c:pt>
                <c:pt idx="27">
                  <c:v>81.927051608597935</c:v>
                </c:pt>
                <c:pt idx="28">
                  <c:v>82.235319822285902</c:v>
                </c:pt>
                <c:pt idx="29">
                  <c:v>82.720882041977774</c:v>
                </c:pt>
                <c:pt idx="30">
                  <c:v>82.905861542053273</c:v>
                </c:pt>
                <c:pt idx="31">
                  <c:v>83.007369734734269</c:v>
                </c:pt>
                <c:pt idx="32">
                  <c:v>83.017915961046853</c:v>
                </c:pt>
                <c:pt idx="33">
                  <c:v>83.550876143231037</c:v>
                </c:pt>
                <c:pt idx="34">
                  <c:v>83.874019255716206</c:v>
                </c:pt>
                <c:pt idx="35">
                  <c:v>85.840986437847917</c:v>
                </c:pt>
                <c:pt idx="36">
                  <c:v>85.994349533805007</c:v>
                </c:pt>
                <c:pt idx="37">
                  <c:v>86.563703755218512</c:v>
                </c:pt>
                <c:pt idx="38">
                  <c:v>86.840728185055497</c:v>
                </c:pt>
                <c:pt idx="39">
                  <c:v>86.912506703180668</c:v>
                </c:pt>
                <c:pt idx="40">
                  <c:v>87.021039503781665</c:v>
                </c:pt>
                <c:pt idx="41">
                  <c:v>87.782264881896637</c:v>
                </c:pt>
                <c:pt idx="42">
                  <c:v>88.011537722369795</c:v>
                </c:pt>
                <c:pt idx="43">
                  <c:v>88.02314462408556</c:v>
                </c:pt>
                <c:pt idx="44">
                  <c:v>88.148247614367904</c:v>
                </c:pt>
                <c:pt idx="45">
                  <c:v>88.148772914201601</c:v>
                </c:pt>
                <c:pt idx="46">
                  <c:v>88.746146771205701</c:v>
                </c:pt>
                <c:pt idx="47">
                  <c:v>92.041349149064047</c:v>
                </c:pt>
                <c:pt idx="48">
                  <c:v>93.873359763981583</c:v>
                </c:pt>
                <c:pt idx="49">
                  <c:v>94.180158363331088</c:v>
                </c:pt>
                <c:pt idx="50">
                  <c:v>96.054199269230054</c:v>
                </c:pt>
                <c:pt idx="51">
                  <c:v>96.504090917847989</c:v>
                </c:pt>
                <c:pt idx="52">
                  <c:v>98.118032538864895</c:v>
                </c:pt>
                <c:pt idx="53">
                  <c:v>99.927131304421124</c:v>
                </c:pt>
                <c:pt idx="54">
                  <c:v>100.2888032439002</c:v>
                </c:pt>
                <c:pt idx="55">
                  <c:v>100.37992330470657</c:v>
                </c:pt>
                <c:pt idx="56">
                  <c:v>102.13250141184822</c:v>
                </c:pt>
                <c:pt idx="57">
                  <c:v>105.22212354612988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63-42A7-AE44-1CAFD1AAF0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99938015"/>
        <c:axId val="1099934687"/>
      </c:barChart>
      <c:catAx>
        <c:axId val="109993801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099934687"/>
        <c:crosses val="autoZero"/>
        <c:auto val="1"/>
        <c:lblAlgn val="ctr"/>
        <c:lblOffset val="100"/>
        <c:noMultiLvlLbl val="0"/>
      </c:catAx>
      <c:valAx>
        <c:axId val="1099934687"/>
        <c:scaling>
          <c:orientation val="minMax"/>
          <c:max val="120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 b="0">
                    <a:solidFill>
                      <a:sysClr val="windowText" lastClr="000000"/>
                    </a:solidFill>
                  </a:rPr>
                  <a:t>Mean</a:t>
                </a:r>
                <a:r>
                  <a:rPr lang="en-GB" sz="1800" b="0" baseline="0">
                    <a:solidFill>
                      <a:sysClr val="windowText" lastClr="000000"/>
                    </a:solidFill>
                  </a:rPr>
                  <a:t> food production</a:t>
                </a:r>
              </a:p>
              <a:p>
                <a:pPr>
                  <a:defRPr sz="1800">
                    <a:solidFill>
                      <a:sysClr val="windowText" lastClr="000000"/>
                    </a:solidFill>
                  </a:defRPr>
                </a:pPr>
                <a:r>
                  <a:rPr lang="en-GB" sz="1800" b="0" baseline="0">
                    <a:solidFill>
                      <a:sysClr val="windowText" lastClr="000000"/>
                    </a:solidFill>
                  </a:rPr>
                  <a:t>(GJ/ha/yr)</a:t>
                </a:r>
                <a:endParaRPr lang="en-GB" sz="1800" b="0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0999380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baseline mean wood production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B0F0"/>
              </a:solidFill>
            </a:ln>
            <a:effectLst/>
          </c:spPr>
          <c:invertIfNegative val="0"/>
          <c:cat>
            <c:numRef>
              <c:f>Sheet1!$A$2:$A$59</c:f>
              <c:numCache>
                <c:formatCode>General</c:formatCode>
                <c:ptCount val="58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7</c:v>
                </c:pt>
                <c:pt idx="4">
                  <c:v>10</c:v>
                </c:pt>
                <c:pt idx="5">
                  <c:v>15</c:v>
                </c:pt>
                <c:pt idx="6">
                  <c:v>17</c:v>
                </c:pt>
                <c:pt idx="7">
                  <c:v>18</c:v>
                </c:pt>
                <c:pt idx="8">
                  <c:v>21</c:v>
                </c:pt>
                <c:pt idx="9">
                  <c:v>25</c:v>
                </c:pt>
                <c:pt idx="10">
                  <c:v>28</c:v>
                </c:pt>
                <c:pt idx="11">
                  <c:v>30</c:v>
                </c:pt>
                <c:pt idx="12">
                  <c:v>31</c:v>
                </c:pt>
                <c:pt idx="13">
                  <c:v>32</c:v>
                </c:pt>
                <c:pt idx="14">
                  <c:v>42</c:v>
                </c:pt>
                <c:pt idx="15">
                  <c:v>44</c:v>
                </c:pt>
                <c:pt idx="16">
                  <c:v>46</c:v>
                </c:pt>
                <c:pt idx="17">
                  <c:v>50</c:v>
                </c:pt>
                <c:pt idx="18">
                  <c:v>52</c:v>
                </c:pt>
                <c:pt idx="19">
                  <c:v>57</c:v>
                </c:pt>
                <c:pt idx="20">
                  <c:v>8</c:v>
                </c:pt>
                <c:pt idx="21">
                  <c:v>14</c:v>
                </c:pt>
                <c:pt idx="22">
                  <c:v>36</c:v>
                </c:pt>
                <c:pt idx="23">
                  <c:v>6</c:v>
                </c:pt>
                <c:pt idx="24">
                  <c:v>19</c:v>
                </c:pt>
                <c:pt idx="25">
                  <c:v>48</c:v>
                </c:pt>
                <c:pt idx="26">
                  <c:v>24</c:v>
                </c:pt>
                <c:pt idx="27">
                  <c:v>29</c:v>
                </c:pt>
                <c:pt idx="28">
                  <c:v>27</c:v>
                </c:pt>
                <c:pt idx="29">
                  <c:v>33</c:v>
                </c:pt>
                <c:pt idx="30">
                  <c:v>22</c:v>
                </c:pt>
                <c:pt idx="31">
                  <c:v>37</c:v>
                </c:pt>
                <c:pt idx="32">
                  <c:v>5</c:v>
                </c:pt>
                <c:pt idx="33">
                  <c:v>3</c:v>
                </c:pt>
                <c:pt idx="34">
                  <c:v>35</c:v>
                </c:pt>
                <c:pt idx="35">
                  <c:v>55</c:v>
                </c:pt>
                <c:pt idx="36">
                  <c:v>12</c:v>
                </c:pt>
                <c:pt idx="37">
                  <c:v>9</c:v>
                </c:pt>
                <c:pt idx="38">
                  <c:v>54</c:v>
                </c:pt>
                <c:pt idx="39">
                  <c:v>49</c:v>
                </c:pt>
                <c:pt idx="40">
                  <c:v>41</c:v>
                </c:pt>
                <c:pt idx="41">
                  <c:v>26</c:v>
                </c:pt>
                <c:pt idx="42">
                  <c:v>58</c:v>
                </c:pt>
                <c:pt idx="43">
                  <c:v>39</c:v>
                </c:pt>
                <c:pt idx="44">
                  <c:v>40</c:v>
                </c:pt>
                <c:pt idx="45">
                  <c:v>11</c:v>
                </c:pt>
                <c:pt idx="46">
                  <c:v>34</c:v>
                </c:pt>
                <c:pt idx="47">
                  <c:v>20</c:v>
                </c:pt>
                <c:pt idx="48">
                  <c:v>45</c:v>
                </c:pt>
                <c:pt idx="49">
                  <c:v>13</c:v>
                </c:pt>
                <c:pt idx="50">
                  <c:v>56</c:v>
                </c:pt>
                <c:pt idx="51">
                  <c:v>23</c:v>
                </c:pt>
                <c:pt idx="52">
                  <c:v>53</c:v>
                </c:pt>
                <c:pt idx="53">
                  <c:v>16</c:v>
                </c:pt>
                <c:pt idx="54">
                  <c:v>38</c:v>
                </c:pt>
                <c:pt idx="55">
                  <c:v>43</c:v>
                </c:pt>
                <c:pt idx="56">
                  <c:v>51</c:v>
                </c:pt>
                <c:pt idx="57">
                  <c:v>47</c:v>
                </c:pt>
              </c:numCache>
            </c:numRef>
          </c:cat>
          <c:val>
            <c:numRef>
              <c:f>Sheet1!$B$2:$B$59</c:f>
              <c:numCache>
                <c:formatCode>General</c:formatCode>
                <c:ptCount val="5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0.8453303987616646</c:v>
                </c:pt>
                <c:pt idx="21">
                  <c:v>0.99375561220563746</c:v>
                </c:pt>
                <c:pt idx="22">
                  <c:v>1.4771235358391233</c:v>
                </c:pt>
                <c:pt idx="23">
                  <c:v>1.6003179991515597</c:v>
                </c:pt>
                <c:pt idx="24">
                  <c:v>1.607175255043398</c:v>
                </c:pt>
                <c:pt idx="25">
                  <c:v>2.0229069810203759</c:v>
                </c:pt>
                <c:pt idx="26">
                  <c:v>2.1474680918096363</c:v>
                </c:pt>
                <c:pt idx="27">
                  <c:v>2.2520442456128094</c:v>
                </c:pt>
                <c:pt idx="28">
                  <c:v>3.0439635165167807</c:v>
                </c:pt>
                <c:pt idx="29">
                  <c:v>3.1600007113758544</c:v>
                </c:pt>
                <c:pt idx="30">
                  <c:v>3.2793477954314048</c:v>
                </c:pt>
                <c:pt idx="31">
                  <c:v>4.133481827724971</c:v>
                </c:pt>
                <c:pt idx="32">
                  <c:v>4.1527511411247033</c:v>
                </c:pt>
                <c:pt idx="33">
                  <c:v>4.2714839951945534</c:v>
                </c:pt>
                <c:pt idx="34">
                  <c:v>5.3718830043064143</c:v>
                </c:pt>
                <c:pt idx="35">
                  <c:v>5.9309513030924954</c:v>
                </c:pt>
                <c:pt idx="36">
                  <c:v>6.2335348959723849</c:v>
                </c:pt>
                <c:pt idx="37">
                  <c:v>6.5534737634304392</c:v>
                </c:pt>
                <c:pt idx="38">
                  <c:v>6.9906576830006548</c:v>
                </c:pt>
                <c:pt idx="39">
                  <c:v>8.0381603560679036</c:v>
                </c:pt>
                <c:pt idx="40">
                  <c:v>8.6354693866025354</c:v>
                </c:pt>
                <c:pt idx="41">
                  <c:v>8.8136684735792326</c:v>
                </c:pt>
                <c:pt idx="42">
                  <c:v>9.3251189912825776</c:v>
                </c:pt>
                <c:pt idx="43">
                  <c:v>9.4464179817790601</c:v>
                </c:pt>
                <c:pt idx="44">
                  <c:v>9.7272452166952945</c:v>
                </c:pt>
                <c:pt idx="45">
                  <c:v>12.032748845846983</c:v>
                </c:pt>
                <c:pt idx="46">
                  <c:v>13.017105316421906</c:v>
                </c:pt>
                <c:pt idx="47">
                  <c:v>16.037601040218224</c:v>
                </c:pt>
                <c:pt idx="48">
                  <c:v>16.275242920492111</c:v>
                </c:pt>
                <c:pt idx="49">
                  <c:v>16.982291088767425</c:v>
                </c:pt>
                <c:pt idx="50">
                  <c:v>17.545890307441493</c:v>
                </c:pt>
                <c:pt idx="51">
                  <c:v>22.808599064007723</c:v>
                </c:pt>
                <c:pt idx="52">
                  <c:v>28.122971587404525</c:v>
                </c:pt>
                <c:pt idx="53">
                  <c:v>32.361606778106648</c:v>
                </c:pt>
                <c:pt idx="54">
                  <c:v>34.300268310177131</c:v>
                </c:pt>
                <c:pt idx="55">
                  <c:v>39.241948968102356</c:v>
                </c:pt>
                <c:pt idx="56">
                  <c:v>56.60664898658149</c:v>
                </c:pt>
                <c:pt idx="57">
                  <c:v>62.930151907812821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C1-4901-8D98-7C6D8B5430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2078028751"/>
        <c:axId val="2078029583"/>
      </c:barChart>
      <c:catAx>
        <c:axId val="207802875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2078029583"/>
        <c:crosses val="autoZero"/>
        <c:auto val="1"/>
        <c:lblAlgn val="ctr"/>
        <c:lblOffset val="100"/>
        <c:noMultiLvlLbl val="0"/>
      </c:catAx>
      <c:valAx>
        <c:axId val="2078029583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>
                    <a:solidFill>
                      <a:sysClr val="windowText" lastClr="000000"/>
                    </a:solidFill>
                  </a:rPr>
                  <a:t>Mean</a:t>
                </a:r>
                <a:r>
                  <a:rPr lang="en-GB" sz="1200" baseline="0">
                    <a:solidFill>
                      <a:sysClr val="windowText" lastClr="000000"/>
                    </a:solidFill>
                  </a:rPr>
                  <a:t> wood production</a:t>
                </a:r>
              </a:p>
              <a:p>
                <a:pPr>
                  <a:defRPr sz="1200">
                    <a:solidFill>
                      <a:sysClr val="windowText" lastClr="000000"/>
                    </a:solidFill>
                  </a:defRPr>
                </a:pPr>
                <a:r>
                  <a:rPr lang="en-GB" sz="1200" baseline="0">
                    <a:solidFill>
                      <a:sysClr val="windowText" lastClr="000000"/>
                    </a:solidFill>
                  </a:rPr>
                  <a:t>(GJ/ha/yr)</a:t>
                </a:r>
                <a:endParaRPr lang="en-GB" sz="1200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20780287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33482379580664"/>
          <c:y val="3.6685748437033087E-2"/>
          <c:w val="0.83314702552416986"/>
          <c:h val="0.926628503125933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Mean Net Margin (Pounds/ha/yr)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B0F0"/>
              </a:solidFill>
            </a:ln>
            <a:effectLst/>
          </c:spPr>
          <c:invertIfNegative val="0"/>
          <c:cat>
            <c:strRef>
              <c:f>Sheet1!$A$2:$A$59</c:f>
              <c:strCache>
                <c:ptCount val="58"/>
                <c:pt idx="0">
                  <c:v>39</c:v>
                </c:pt>
                <c:pt idx="1">
                  <c:v>16</c:v>
                </c:pt>
                <c:pt idx="2">
                  <c:v>33</c:v>
                </c:pt>
                <c:pt idx="3">
                  <c:v>47</c:v>
                </c:pt>
                <c:pt idx="4">
                  <c:v>38</c:v>
                </c:pt>
                <c:pt idx="5">
                  <c:v>40</c:v>
                </c:pt>
                <c:pt idx="6">
                  <c:v>58</c:v>
                </c:pt>
                <c:pt idx="7">
                  <c:v>51</c:v>
                </c:pt>
                <c:pt idx="8">
                  <c:v>43</c:v>
                </c:pt>
                <c:pt idx="9">
                  <c:v>56</c:v>
                </c:pt>
                <c:pt idx="10">
                  <c:v>53</c:v>
                </c:pt>
                <c:pt idx="11">
                  <c:v>10</c:v>
                </c:pt>
                <c:pt idx="12">
                  <c:v>11</c:v>
                </c:pt>
                <c:pt idx="13">
                  <c:v>8</c:v>
                </c:pt>
                <c:pt idx="14">
                  <c:v>48</c:v>
                </c:pt>
                <c:pt idx="15">
                  <c:v>42</c:v>
                </c:pt>
                <c:pt idx="16">
                  <c:v>54</c:v>
                </c:pt>
                <c:pt idx="17">
                  <c:v>57</c:v>
                </c:pt>
                <c:pt idx="18">
                  <c:v>34</c:v>
                </c:pt>
                <c:pt idx="19">
                  <c:v>23</c:v>
                </c:pt>
                <c:pt idx="20">
                  <c:v>7</c:v>
                </c:pt>
                <c:pt idx="21">
                  <c:v>12</c:v>
                </c:pt>
                <c:pt idx="22">
                  <c:v>45</c:v>
                </c:pt>
                <c:pt idx="23">
                  <c:v>21</c:v>
                </c:pt>
                <c:pt idx="24">
                  <c:v>37</c:v>
                </c:pt>
                <c:pt idx="25">
                  <c:v>50</c:v>
                </c:pt>
                <c:pt idx="26">
                  <c:v>20</c:v>
                </c:pt>
                <c:pt idx="27">
                  <c:v>35</c:v>
                </c:pt>
                <c:pt idx="28">
                  <c:v>13</c:v>
                </c:pt>
                <c:pt idx="29">
                  <c:v>19</c:v>
                </c:pt>
                <c:pt idx="30">
                  <c:v>26</c:v>
                </c:pt>
                <c:pt idx="31">
                  <c:v>9</c:v>
                </c:pt>
                <c:pt idx="32">
                  <c:v>4</c:v>
                </c:pt>
                <c:pt idx="33">
                  <c:v>46</c:v>
                </c:pt>
                <c:pt idx="34">
                  <c:v>44</c:v>
                </c:pt>
                <c:pt idx="35">
                  <c:v>55</c:v>
                </c:pt>
                <c:pt idx="36">
                  <c:v>52</c:v>
                </c:pt>
                <c:pt idx="37">
                  <c:v>32</c:v>
                </c:pt>
                <c:pt idx="38">
                  <c:v>49</c:v>
                </c:pt>
                <c:pt idx="39">
                  <c:v>24</c:v>
                </c:pt>
                <c:pt idx="40">
                  <c:v>36</c:v>
                </c:pt>
                <c:pt idx="41">
                  <c:v>1</c:v>
                </c:pt>
                <c:pt idx="42">
                  <c:v>41</c:v>
                </c:pt>
                <c:pt idx="43">
                  <c:v>22</c:v>
                </c:pt>
                <c:pt idx="44">
                  <c:v>6</c:v>
                </c:pt>
                <c:pt idx="45">
                  <c:v>29</c:v>
                </c:pt>
                <c:pt idx="46">
                  <c:v>18</c:v>
                </c:pt>
                <c:pt idx="47">
                  <c:v>3</c:v>
                </c:pt>
                <c:pt idx="48">
                  <c:v>27</c:v>
                </c:pt>
                <c:pt idx="49">
                  <c:v>25</c:v>
                </c:pt>
                <c:pt idx="50">
                  <c:v>2</c:v>
                </c:pt>
                <c:pt idx="51">
                  <c:v>5</c:v>
                </c:pt>
                <c:pt idx="52">
                  <c:v>30</c:v>
                </c:pt>
                <c:pt idx="53">
                  <c:v>17</c:v>
                </c:pt>
                <c:pt idx="54">
                  <c:v>28</c:v>
                </c:pt>
                <c:pt idx="55">
                  <c:v>14</c:v>
                </c:pt>
                <c:pt idx="56">
                  <c:v>31</c:v>
                </c:pt>
                <c:pt idx="57">
                  <c:v>15</c:v>
                </c:pt>
              </c:strCache>
            </c:strRef>
          </c:cat>
          <c:val>
            <c:numRef>
              <c:f>Sheet1!$B$2:$B$59</c:f>
              <c:numCache>
                <c:formatCode>General</c:formatCode>
                <c:ptCount val="58"/>
                <c:pt idx="0">
                  <c:v>0</c:v>
                </c:pt>
                <c:pt idx="1">
                  <c:v>-145.4534752287509</c:v>
                </c:pt>
                <c:pt idx="2">
                  <c:v>-43.35112850273692</c:v>
                </c:pt>
                <c:pt idx="3">
                  <c:v>-38.486661009050245</c:v>
                </c:pt>
                <c:pt idx="4">
                  <c:v>-24.501880452077668</c:v>
                </c:pt>
                <c:pt idx="5">
                  <c:v>-6.6235639120346237</c:v>
                </c:pt>
                <c:pt idx="6">
                  <c:v>-4.2382811827696507</c:v>
                </c:pt>
                <c:pt idx="7">
                  <c:v>-3.2342010106714154</c:v>
                </c:pt>
                <c:pt idx="8">
                  <c:v>8.6794448359870984</c:v>
                </c:pt>
                <c:pt idx="9">
                  <c:v>148.8240454685199</c:v>
                </c:pt>
                <c:pt idx="10">
                  <c:v>149.66516642882669</c:v>
                </c:pt>
                <c:pt idx="11">
                  <c:v>189.91258085381631</c:v>
                </c:pt>
                <c:pt idx="12">
                  <c:v>222.93124305206408</c:v>
                </c:pt>
                <c:pt idx="13">
                  <c:v>278.59792265927405</c:v>
                </c:pt>
                <c:pt idx="14">
                  <c:v>321.44778103004967</c:v>
                </c:pt>
                <c:pt idx="15">
                  <c:v>322.68851133723513</c:v>
                </c:pt>
                <c:pt idx="16">
                  <c:v>335.73390855314295</c:v>
                </c:pt>
                <c:pt idx="17">
                  <c:v>355.13762717063531</c:v>
                </c:pt>
                <c:pt idx="18">
                  <c:v>376.68534026618642</c:v>
                </c:pt>
                <c:pt idx="19">
                  <c:v>388.83375723518719</c:v>
                </c:pt>
                <c:pt idx="20">
                  <c:v>406.77803030303028</c:v>
                </c:pt>
                <c:pt idx="21">
                  <c:v>411.93634152169136</c:v>
                </c:pt>
                <c:pt idx="22">
                  <c:v>417.50615332185885</c:v>
                </c:pt>
                <c:pt idx="23">
                  <c:v>427.14085185185189</c:v>
                </c:pt>
                <c:pt idx="24">
                  <c:v>440.57838934039364</c:v>
                </c:pt>
                <c:pt idx="25">
                  <c:v>453.03266442564342</c:v>
                </c:pt>
                <c:pt idx="26">
                  <c:v>463.09046312234733</c:v>
                </c:pt>
                <c:pt idx="27">
                  <c:v>464.68442054476247</c:v>
                </c:pt>
                <c:pt idx="28">
                  <c:v>468.23540993871831</c:v>
                </c:pt>
                <c:pt idx="29">
                  <c:v>491.38017103368645</c:v>
                </c:pt>
                <c:pt idx="30">
                  <c:v>500.45679638543766</c:v>
                </c:pt>
                <c:pt idx="31">
                  <c:v>529.69474405221035</c:v>
                </c:pt>
                <c:pt idx="32">
                  <c:v>540.18082901554419</c:v>
                </c:pt>
                <c:pt idx="33">
                  <c:v>569.99926076586246</c:v>
                </c:pt>
                <c:pt idx="34">
                  <c:v>590.82585920768156</c:v>
                </c:pt>
                <c:pt idx="35">
                  <c:v>598.13008658136664</c:v>
                </c:pt>
                <c:pt idx="36">
                  <c:v>600.75608735097546</c:v>
                </c:pt>
                <c:pt idx="37">
                  <c:v>602.01548853679424</c:v>
                </c:pt>
                <c:pt idx="38">
                  <c:v>621.82596667121891</c:v>
                </c:pt>
                <c:pt idx="39">
                  <c:v>624.02055121100591</c:v>
                </c:pt>
                <c:pt idx="40">
                  <c:v>629.49870553133928</c:v>
                </c:pt>
                <c:pt idx="41">
                  <c:v>642.11571020888812</c:v>
                </c:pt>
                <c:pt idx="42">
                  <c:v>642.93468622842011</c:v>
                </c:pt>
                <c:pt idx="43">
                  <c:v>646.28205819175412</c:v>
                </c:pt>
                <c:pt idx="44">
                  <c:v>666.86234504394906</c:v>
                </c:pt>
                <c:pt idx="45">
                  <c:v>667.71033523752487</c:v>
                </c:pt>
                <c:pt idx="46">
                  <c:v>700.11311817702244</c:v>
                </c:pt>
                <c:pt idx="47">
                  <c:v>720.55379519426253</c:v>
                </c:pt>
                <c:pt idx="48">
                  <c:v>723.20967916857251</c:v>
                </c:pt>
                <c:pt idx="49">
                  <c:v>723.58878911381078</c:v>
                </c:pt>
                <c:pt idx="50">
                  <c:v>732.95424792608742</c:v>
                </c:pt>
                <c:pt idx="51">
                  <c:v>759.15306932427575</c:v>
                </c:pt>
                <c:pt idx="52">
                  <c:v>789.57789166211739</c:v>
                </c:pt>
                <c:pt idx="53">
                  <c:v>886.6565068582737</c:v>
                </c:pt>
                <c:pt idx="54">
                  <c:v>903.97848300461612</c:v>
                </c:pt>
                <c:pt idx="55">
                  <c:v>1153.3966487453274</c:v>
                </c:pt>
                <c:pt idx="56">
                  <c:v>1186.0910262203886</c:v>
                </c:pt>
                <c:pt idx="57">
                  <c:v>2003.8484845547371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0E-4BB5-AD6D-C63A2FC3B8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911417360"/>
        <c:axId val="911419280"/>
      </c:barChart>
      <c:catAx>
        <c:axId val="9114173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911419280"/>
        <c:crosses val="autoZero"/>
        <c:auto val="1"/>
        <c:lblAlgn val="ctr"/>
        <c:lblOffset val="100"/>
        <c:noMultiLvlLbl val="0"/>
      </c:catAx>
      <c:valAx>
        <c:axId val="911419280"/>
        <c:scaling>
          <c:orientation val="minMax"/>
          <c:min val="-20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>
                    <a:solidFill>
                      <a:sysClr val="windowText" lastClr="000000"/>
                    </a:solidFill>
                    <a:latin typeface="+mn-lt"/>
                  </a:rPr>
                  <a:t>Mean Net</a:t>
                </a:r>
                <a:r>
                  <a:rPr lang="en-GB" sz="1200" baseline="0">
                    <a:solidFill>
                      <a:sysClr val="windowText" lastClr="000000"/>
                    </a:solidFill>
                    <a:latin typeface="+mn-lt"/>
                  </a:rPr>
                  <a:t> margin </a:t>
                </a:r>
              </a:p>
              <a:p>
                <a:pPr>
                  <a:defRPr sz="1200">
                    <a:solidFill>
                      <a:sysClr val="windowText" lastClr="000000"/>
                    </a:solidFill>
                  </a:defRPr>
                </a:pPr>
                <a:r>
                  <a:rPr lang="en-GB" sz="1200" baseline="0">
                    <a:solidFill>
                      <a:sysClr val="windowText" lastClr="000000"/>
                    </a:solidFill>
                    <a:latin typeface="+mn-lt"/>
                  </a:rPr>
                  <a:t>(</a:t>
                </a:r>
                <a:r>
                  <a:rPr lang="en-GB" sz="1200" baseline="0">
                    <a:solidFill>
                      <a:sysClr val="windowText" lastClr="000000"/>
                    </a:solidFill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£/ha/yr)</a:t>
                </a:r>
                <a:endParaRPr lang="en-GB" sz="1200">
                  <a:solidFill>
                    <a:sysClr val="windowText" lastClr="000000"/>
                  </a:solidFill>
                  <a:latin typeface="+mn-lt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911417360"/>
        <c:crosses val="autoZero"/>
        <c:crossBetween val="between"/>
        <c:majorUnit val="25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GB"/>
              <a:t>Beech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8.5547505818651906E-2"/>
          <c:y val="0.10178923533063829"/>
          <c:w val="0.87449631692959362"/>
          <c:h val="0.6886173553762072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Beech!$T$11</c:f>
              <c:strCache>
                <c:ptCount val="1"/>
                <c:pt idx="0">
                  <c:v>Cumulative mean tree volume (m3/ha/yr)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Beech!$E$12:$E$31</c:f>
              <c:numCache>
                <c:formatCode>General</c:formatCode>
                <c:ptCount val="2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</c:numCache>
            </c:numRef>
          </c:xVal>
          <c:yVal>
            <c:numRef>
              <c:f>Beech!$T$12:$T$31</c:f>
              <c:numCache>
                <c:formatCode>General</c:formatCode>
                <c:ptCount val="20"/>
                <c:pt idx="0">
                  <c:v>5.3979545454545461E-2</c:v>
                </c:pt>
                <c:pt idx="1">
                  <c:v>0.15037159090909089</c:v>
                </c:pt>
                <c:pt idx="2">
                  <c:v>0.41898409090909089</c:v>
                </c:pt>
                <c:pt idx="3">
                  <c:v>1.1779107954545456</c:v>
                </c:pt>
                <c:pt idx="4">
                  <c:v>3.3760349999999999</c:v>
                </c:pt>
                <c:pt idx="5">
                  <c:v>7.0263374999999995</c:v>
                </c:pt>
                <c:pt idx="6">
                  <c:v>8.5177519480519468</c:v>
                </c:pt>
                <c:pt idx="7">
                  <c:v>8.4044224431818169</c:v>
                </c:pt>
                <c:pt idx="8">
                  <c:v>8.0523772727272718</c:v>
                </c:pt>
                <c:pt idx="9">
                  <c:v>7.8401434090909081</c:v>
                </c:pt>
                <c:pt idx="10">
                  <c:v>7.6959409090909086</c:v>
                </c:pt>
                <c:pt idx="11">
                  <c:v>7.5545659090909076</c:v>
                </c:pt>
                <c:pt idx="12">
                  <c:v>7.4640068181818169</c:v>
                </c:pt>
                <c:pt idx="13">
                  <c:v>7.4051123376623371</c:v>
                </c:pt>
                <c:pt idx="14">
                  <c:v>7.3355631818181806</c:v>
                </c:pt>
                <c:pt idx="15">
                  <c:v>7.2612127840909073</c:v>
                </c:pt>
                <c:pt idx="16">
                  <c:v>7.1792795454545448</c:v>
                </c:pt>
                <c:pt idx="17">
                  <c:v>7.0897420454545452</c:v>
                </c:pt>
                <c:pt idx="18">
                  <c:v>6.9946126794258374</c:v>
                </c:pt>
                <c:pt idx="19">
                  <c:v>6.8924168181818191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FBC-4F38-A1CC-6E9171DB86FB}"/>
            </c:ext>
          </c:extLst>
        </c:ser>
        <c:ser>
          <c:idx val="1"/>
          <c:order val="1"/>
          <c:tx>
            <c:strRef>
              <c:f>Beech!$W$11</c:f>
              <c:strCache>
                <c:ptCount val="1"/>
                <c:pt idx="0">
                  <c:v>Current standing tree volume (m3/ha/yr) 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Beech!$E$12:$E$31</c:f>
              <c:numCache>
                <c:formatCode>General</c:formatCode>
                <c:ptCount val="2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</c:numCache>
            </c:numRef>
          </c:xVal>
          <c:yVal>
            <c:numRef>
              <c:f>Beech!$W$12:$W$31</c:f>
              <c:numCache>
                <c:formatCode>General</c:formatCode>
                <c:ptCount val="20"/>
                <c:pt idx="0">
                  <c:v>5.3979545454545461E-2</c:v>
                </c:pt>
                <c:pt idx="1">
                  <c:v>0.24676363636363635</c:v>
                </c:pt>
                <c:pt idx="2">
                  <c:v>0.95620909090909068</c:v>
                </c:pt>
                <c:pt idx="3">
                  <c:v>3.4546909090909095</c:v>
                </c:pt>
                <c:pt idx="4">
                  <c:v>12.168531818181817</c:v>
                </c:pt>
                <c:pt idx="5">
                  <c:v>25.277850000000001</c:v>
                </c:pt>
                <c:pt idx="6">
                  <c:v>17.466238636363631</c:v>
                </c:pt>
                <c:pt idx="7">
                  <c:v>7.6111159090909091</c:v>
                </c:pt>
                <c:pt idx="8">
                  <c:v>5.2360159090909093</c:v>
                </c:pt>
                <c:pt idx="9">
                  <c:v>5.930038636363637</c:v>
                </c:pt>
                <c:pt idx="10">
                  <c:v>6.2539159090909084</c:v>
                </c:pt>
                <c:pt idx="11">
                  <c:v>5.9994409090909091</c:v>
                </c:pt>
                <c:pt idx="12">
                  <c:v>6.3772977272727269</c:v>
                </c:pt>
                <c:pt idx="13">
                  <c:v>6.6394840909090895</c:v>
                </c:pt>
                <c:pt idx="14">
                  <c:v>6.3618749999999986</c:v>
                </c:pt>
                <c:pt idx="15">
                  <c:v>6.1459568181818174</c:v>
                </c:pt>
                <c:pt idx="16">
                  <c:v>5.8683477272727274</c:v>
                </c:pt>
                <c:pt idx="17">
                  <c:v>5.5676045454545449</c:v>
                </c:pt>
                <c:pt idx="18">
                  <c:v>5.2822840909090907</c:v>
                </c:pt>
                <c:pt idx="19">
                  <c:v>4.9506954545454542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FBC-4F38-A1CC-6E9171DB86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53729951"/>
        <c:axId val="1253728991"/>
      </c:scatterChart>
      <c:valAx>
        <c:axId val="1253729951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/>
                  <a:t>Years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TW"/>
          </a:p>
        </c:txPr>
        <c:crossAx val="1253728991"/>
        <c:crosses val="autoZero"/>
        <c:crossBetween val="midCat"/>
      </c:valAx>
      <c:valAx>
        <c:axId val="12537289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/>
                  <a:t>Volume per ha per yr (m3/ha/yr)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TW"/>
          </a:p>
        </c:txPr>
        <c:crossAx val="125372995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zh-TW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zh-TW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baseline net ghg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B0F0"/>
              </a:solidFill>
            </a:ln>
            <a:effectLst/>
          </c:spPr>
          <c:invertIfNegative val="0"/>
          <c:cat>
            <c:numRef>
              <c:f>Sheet1!$A$2:$A$59</c:f>
              <c:numCache>
                <c:formatCode>General</c:formatCode>
                <c:ptCount val="58"/>
                <c:pt idx="0">
                  <c:v>47</c:v>
                </c:pt>
                <c:pt idx="1">
                  <c:v>51</c:v>
                </c:pt>
                <c:pt idx="2">
                  <c:v>43</c:v>
                </c:pt>
                <c:pt idx="3">
                  <c:v>38</c:v>
                </c:pt>
                <c:pt idx="4">
                  <c:v>53</c:v>
                </c:pt>
                <c:pt idx="5">
                  <c:v>23</c:v>
                </c:pt>
                <c:pt idx="6">
                  <c:v>16</c:v>
                </c:pt>
                <c:pt idx="7">
                  <c:v>13</c:v>
                </c:pt>
                <c:pt idx="8">
                  <c:v>45</c:v>
                </c:pt>
                <c:pt idx="9">
                  <c:v>20</c:v>
                </c:pt>
                <c:pt idx="10">
                  <c:v>56</c:v>
                </c:pt>
                <c:pt idx="11">
                  <c:v>26</c:v>
                </c:pt>
                <c:pt idx="12">
                  <c:v>49</c:v>
                </c:pt>
                <c:pt idx="13">
                  <c:v>34</c:v>
                </c:pt>
                <c:pt idx="14">
                  <c:v>5</c:v>
                </c:pt>
                <c:pt idx="15">
                  <c:v>9</c:v>
                </c:pt>
                <c:pt idx="16">
                  <c:v>41</c:v>
                </c:pt>
                <c:pt idx="17">
                  <c:v>11</c:v>
                </c:pt>
                <c:pt idx="18">
                  <c:v>55</c:v>
                </c:pt>
                <c:pt idx="19">
                  <c:v>3</c:v>
                </c:pt>
                <c:pt idx="20">
                  <c:v>30</c:v>
                </c:pt>
                <c:pt idx="21">
                  <c:v>27</c:v>
                </c:pt>
                <c:pt idx="22">
                  <c:v>6</c:v>
                </c:pt>
                <c:pt idx="23">
                  <c:v>22</c:v>
                </c:pt>
                <c:pt idx="24">
                  <c:v>24</c:v>
                </c:pt>
                <c:pt idx="25">
                  <c:v>54</c:v>
                </c:pt>
                <c:pt idx="26">
                  <c:v>12</c:v>
                </c:pt>
                <c:pt idx="27">
                  <c:v>17</c:v>
                </c:pt>
                <c:pt idx="28">
                  <c:v>31</c:v>
                </c:pt>
                <c:pt idx="29">
                  <c:v>15</c:v>
                </c:pt>
                <c:pt idx="30">
                  <c:v>29</c:v>
                </c:pt>
                <c:pt idx="31">
                  <c:v>1</c:v>
                </c:pt>
                <c:pt idx="32">
                  <c:v>14</c:v>
                </c:pt>
                <c:pt idx="33">
                  <c:v>35</c:v>
                </c:pt>
                <c:pt idx="34">
                  <c:v>37</c:v>
                </c:pt>
                <c:pt idx="35">
                  <c:v>28</c:v>
                </c:pt>
                <c:pt idx="36">
                  <c:v>19</c:v>
                </c:pt>
                <c:pt idx="37">
                  <c:v>25</c:v>
                </c:pt>
                <c:pt idx="38">
                  <c:v>36</c:v>
                </c:pt>
                <c:pt idx="39">
                  <c:v>46</c:v>
                </c:pt>
                <c:pt idx="40">
                  <c:v>40</c:v>
                </c:pt>
                <c:pt idx="41">
                  <c:v>2</c:v>
                </c:pt>
                <c:pt idx="42">
                  <c:v>21</c:v>
                </c:pt>
                <c:pt idx="43">
                  <c:v>4</c:v>
                </c:pt>
                <c:pt idx="44">
                  <c:v>58</c:v>
                </c:pt>
                <c:pt idx="45">
                  <c:v>7</c:v>
                </c:pt>
                <c:pt idx="46">
                  <c:v>18</c:v>
                </c:pt>
                <c:pt idx="47">
                  <c:v>52</c:v>
                </c:pt>
                <c:pt idx="48">
                  <c:v>44</c:v>
                </c:pt>
                <c:pt idx="49">
                  <c:v>32</c:v>
                </c:pt>
                <c:pt idx="50">
                  <c:v>50</c:v>
                </c:pt>
                <c:pt idx="51">
                  <c:v>39</c:v>
                </c:pt>
                <c:pt idx="52">
                  <c:v>48</c:v>
                </c:pt>
                <c:pt idx="53">
                  <c:v>42</c:v>
                </c:pt>
                <c:pt idx="54">
                  <c:v>57</c:v>
                </c:pt>
                <c:pt idx="55">
                  <c:v>8</c:v>
                </c:pt>
                <c:pt idx="56">
                  <c:v>33</c:v>
                </c:pt>
                <c:pt idx="57">
                  <c:v>10</c:v>
                </c:pt>
              </c:numCache>
            </c:numRef>
          </c:cat>
          <c:val>
            <c:numRef>
              <c:f>Sheet1!$B$2:$B$59</c:f>
              <c:numCache>
                <c:formatCode>General</c:formatCode>
                <c:ptCount val="58"/>
                <c:pt idx="0">
                  <c:v>-10.6491025</c:v>
                </c:pt>
                <c:pt idx="1">
                  <c:v>-9.1500851743294351</c:v>
                </c:pt>
                <c:pt idx="2">
                  <c:v>-4.7056692401475715</c:v>
                </c:pt>
                <c:pt idx="3">
                  <c:v>-3.0859628107812846</c:v>
                </c:pt>
                <c:pt idx="4">
                  <c:v>-2.1225627034782923</c:v>
                </c:pt>
                <c:pt idx="5">
                  <c:v>-1.8753419938263207</c:v>
                </c:pt>
                <c:pt idx="6">
                  <c:v>-1.8446405325365132</c:v>
                </c:pt>
                <c:pt idx="7">
                  <c:v>-0.59533232464142194</c:v>
                </c:pt>
                <c:pt idx="8">
                  <c:v>-0.36813208807436304</c:v>
                </c:pt>
                <c:pt idx="9">
                  <c:v>-2.9296256031293589E-2</c:v>
                </c:pt>
                <c:pt idx="10">
                  <c:v>0.91913882946984238</c:v>
                </c:pt>
                <c:pt idx="11">
                  <c:v>0.96225693627372999</c:v>
                </c:pt>
                <c:pt idx="12">
                  <c:v>1.0191864933155992</c:v>
                </c:pt>
                <c:pt idx="13">
                  <c:v>1.1355614442057511</c:v>
                </c:pt>
                <c:pt idx="14">
                  <c:v>1.2942010446608216</c:v>
                </c:pt>
                <c:pt idx="15">
                  <c:v>1.3258702495999397</c:v>
                </c:pt>
                <c:pt idx="16">
                  <c:v>1.6101752333858483</c:v>
                </c:pt>
                <c:pt idx="17">
                  <c:v>1.9905264292829425</c:v>
                </c:pt>
                <c:pt idx="18">
                  <c:v>2.110711571462605</c:v>
                </c:pt>
                <c:pt idx="19">
                  <c:v>2.2789663886336529</c:v>
                </c:pt>
                <c:pt idx="20">
                  <c:v>2.4319603141411763</c:v>
                </c:pt>
                <c:pt idx="21">
                  <c:v>2.5366351635719773</c:v>
                </c:pt>
                <c:pt idx="22">
                  <c:v>2.6207674168016282</c:v>
                </c:pt>
                <c:pt idx="23">
                  <c:v>2.6386962151894267</c:v>
                </c:pt>
                <c:pt idx="24">
                  <c:v>2.760956951511186</c:v>
                </c:pt>
                <c:pt idx="25">
                  <c:v>2.8110848553473895</c:v>
                </c:pt>
                <c:pt idx="26">
                  <c:v>2.8119985632865885</c:v>
                </c:pt>
                <c:pt idx="27">
                  <c:v>2.8817157551546573</c:v>
                </c:pt>
                <c:pt idx="28">
                  <c:v>2.9026756079339959</c:v>
                </c:pt>
                <c:pt idx="29">
                  <c:v>2.9390294096979099</c:v>
                </c:pt>
                <c:pt idx="30">
                  <c:v>2.9405652135178291</c:v>
                </c:pt>
                <c:pt idx="31">
                  <c:v>2.9953808441260175</c:v>
                </c:pt>
                <c:pt idx="32">
                  <c:v>3.1271575424113958</c:v>
                </c:pt>
                <c:pt idx="33">
                  <c:v>3.1822231869462732</c:v>
                </c:pt>
                <c:pt idx="34">
                  <c:v>3.2762961946445222</c:v>
                </c:pt>
                <c:pt idx="35">
                  <c:v>3.3289675895776907</c:v>
                </c:pt>
                <c:pt idx="36">
                  <c:v>3.3545053413198045</c:v>
                </c:pt>
                <c:pt idx="37">
                  <c:v>3.4642462176154392</c:v>
                </c:pt>
                <c:pt idx="38">
                  <c:v>3.4739733151028145</c:v>
                </c:pt>
                <c:pt idx="39">
                  <c:v>3.5171682190359141</c:v>
                </c:pt>
                <c:pt idx="40">
                  <c:v>3.5252552094081526</c:v>
                </c:pt>
                <c:pt idx="41">
                  <c:v>3.5449828334023725</c:v>
                </c:pt>
                <c:pt idx="42">
                  <c:v>3.5699916593538807</c:v>
                </c:pt>
                <c:pt idx="43">
                  <c:v>3.6176476732265668</c:v>
                </c:pt>
                <c:pt idx="44">
                  <c:v>3.6452078539420527</c:v>
                </c:pt>
                <c:pt idx="45">
                  <c:v>3.6734943561386593</c:v>
                </c:pt>
                <c:pt idx="46">
                  <c:v>3.682559855581597</c:v>
                </c:pt>
                <c:pt idx="47">
                  <c:v>3.6857427138661447</c:v>
                </c:pt>
                <c:pt idx="48">
                  <c:v>3.6897810883124009</c:v>
                </c:pt>
                <c:pt idx="49">
                  <c:v>4.0200480365778608</c:v>
                </c:pt>
                <c:pt idx="50">
                  <c:v>4.2516742953911484</c:v>
                </c:pt>
                <c:pt idx="51">
                  <c:v>4.4729177197221981</c:v>
                </c:pt>
                <c:pt idx="52">
                  <c:v>4.5223347692267364</c:v>
                </c:pt>
                <c:pt idx="53">
                  <c:v>4.7788254347633643</c:v>
                </c:pt>
                <c:pt idx="54">
                  <c:v>4.9120658163985187</c:v>
                </c:pt>
                <c:pt idx="55">
                  <c:v>5.0768539665809485</c:v>
                </c:pt>
                <c:pt idx="56">
                  <c:v>5.5698337945670851</c:v>
                </c:pt>
                <c:pt idx="57">
                  <c:v>5.7618627618487599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BF-4623-BE90-D15113141D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113751008"/>
        <c:axId val="113751488"/>
      </c:barChart>
      <c:catAx>
        <c:axId val="113751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13751488"/>
        <c:crosses val="autoZero"/>
        <c:auto val="1"/>
        <c:lblAlgn val="ctr"/>
        <c:lblOffset val="100"/>
        <c:noMultiLvlLbl val="0"/>
      </c:catAx>
      <c:valAx>
        <c:axId val="113751488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 b="0" i="0" baseline="0">
                    <a:effectLst/>
                  </a:rPr>
                  <a:t>Greenhouse gas emissions</a:t>
                </a:r>
                <a:endParaRPr lang="en-GB" sz="1200">
                  <a:effectLst/>
                </a:endParaRPr>
              </a:p>
              <a:p>
                <a:pPr>
                  <a:defRPr sz="1200"/>
                </a:pPr>
                <a:r>
                  <a:rPr lang="en-GB" sz="1200" b="0" i="0" baseline="0">
                    <a:effectLst/>
                  </a:rPr>
                  <a:t> (t CO2e/ha/yr)</a:t>
                </a:r>
                <a:endParaRPr lang="en-GB" sz="120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13751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675146713615023"/>
          <c:y val="2.6922465419471089E-2"/>
          <c:w val="0.87958460485133017"/>
          <c:h val="0.860313067609691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Baseline 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B0F0"/>
              </a:solidFill>
            </a:ln>
            <a:effectLst/>
          </c:spPr>
          <c:invertIfNegative val="0"/>
          <c:cat>
            <c:numRef>
              <c:f>Sheet1!$A$2:$A$59</c:f>
              <c:numCache>
                <c:formatCode>General</c:formatCode>
                <c:ptCount val="5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</c:numCache>
            </c:numRef>
          </c:cat>
          <c:val>
            <c:numRef>
              <c:f>Sheet1!$B$2:$B$59</c:f>
              <c:numCache>
                <c:formatCode>General</c:formatCode>
                <c:ptCount val="58"/>
                <c:pt idx="0">
                  <c:v>0</c:v>
                </c:pt>
                <c:pt idx="1">
                  <c:v>0</c:v>
                </c:pt>
                <c:pt idx="2">
                  <c:v>18.7</c:v>
                </c:pt>
                <c:pt idx="3">
                  <c:v>0</c:v>
                </c:pt>
                <c:pt idx="4">
                  <c:v>5.2</c:v>
                </c:pt>
                <c:pt idx="5">
                  <c:v>6.8</c:v>
                </c:pt>
                <c:pt idx="6">
                  <c:v>0</c:v>
                </c:pt>
                <c:pt idx="7">
                  <c:v>3.6</c:v>
                </c:pt>
                <c:pt idx="8">
                  <c:v>7.8</c:v>
                </c:pt>
                <c:pt idx="9">
                  <c:v>0</c:v>
                </c:pt>
                <c:pt idx="10">
                  <c:v>53.5</c:v>
                </c:pt>
                <c:pt idx="11">
                  <c:v>26.2</c:v>
                </c:pt>
                <c:pt idx="12">
                  <c:v>71</c:v>
                </c:pt>
                <c:pt idx="13">
                  <c:v>4.3</c:v>
                </c:pt>
                <c:pt idx="14">
                  <c:v>0</c:v>
                </c:pt>
                <c:pt idx="15">
                  <c:v>138.43</c:v>
                </c:pt>
                <c:pt idx="16">
                  <c:v>0</c:v>
                </c:pt>
                <c:pt idx="17">
                  <c:v>0</c:v>
                </c:pt>
                <c:pt idx="18">
                  <c:v>6.87</c:v>
                </c:pt>
                <c:pt idx="19">
                  <c:v>69</c:v>
                </c:pt>
                <c:pt idx="20">
                  <c:v>0</c:v>
                </c:pt>
                <c:pt idx="21">
                  <c:v>14.17</c:v>
                </c:pt>
                <c:pt idx="22">
                  <c:v>95.54</c:v>
                </c:pt>
                <c:pt idx="23">
                  <c:v>9.43</c:v>
                </c:pt>
                <c:pt idx="24">
                  <c:v>0</c:v>
                </c:pt>
                <c:pt idx="25">
                  <c:v>37.840000000000003</c:v>
                </c:pt>
                <c:pt idx="26">
                  <c:v>13.64</c:v>
                </c:pt>
                <c:pt idx="27">
                  <c:v>0</c:v>
                </c:pt>
                <c:pt idx="28">
                  <c:v>2.8530000000000002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3.63</c:v>
                </c:pt>
                <c:pt idx="33">
                  <c:v>15.34</c:v>
                </c:pt>
                <c:pt idx="34">
                  <c:v>6.45</c:v>
                </c:pt>
                <c:pt idx="35">
                  <c:v>6.3</c:v>
                </c:pt>
                <c:pt idx="36">
                  <c:v>4.9000000000000004</c:v>
                </c:pt>
                <c:pt idx="37">
                  <c:v>43.19</c:v>
                </c:pt>
                <c:pt idx="38">
                  <c:v>12.33</c:v>
                </c:pt>
                <c:pt idx="39">
                  <c:v>40.619999999999997</c:v>
                </c:pt>
                <c:pt idx="40">
                  <c:v>36.36</c:v>
                </c:pt>
                <c:pt idx="41">
                  <c:v>0</c:v>
                </c:pt>
                <c:pt idx="42">
                  <c:v>170.1</c:v>
                </c:pt>
                <c:pt idx="43">
                  <c:v>0</c:v>
                </c:pt>
                <c:pt idx="44">
                  <c:v>68.900000000000006</c:v>
                </c:pt>
                <c:pt idx="45">
                  <c:v>0</c:v>
                </c:pt>
                <c:pt idx="46">
                  <c:v>269.89999999999998</c:v>
                </c:pt>
                <c:pt idx="47">
                  <c:v>8.5500000000000007</c:v>
                </c:pt>
                <c:pt idx="48">
                  <c:v>34.78</c:v>
                </c:pt>
                <c:pt idx="49">
                  <c:v>0</c:v>
                </c:pt>
                <c:pt idx="50">
                  <c:v>241</c:v>
                </c:pt>
                <c:pt idx="51">
                  <c:v>0</c:v>
                </c:pt>
                <c:pt idx="52">
                  <c:v>124.37</c:v>
                </c:pt>
                <c:pt idx="53">
                  <c:v>29.47</c:v>
                </c:pt>
                <c:pt idx="54">
                  <c:v>25.8</c:v>
                </c:pt>
                <c:pt idx="55">
                  <c:v>73.900000000000006</c:v>
                </c:pt>
                <c:pt idx="56">
                  <c:v>0</c:v>
                </c:pt>
                <c:pt idx="57">
                  <c:v>40.47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DC-40A3-B981-70912AED232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Netzero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Sheet1!$A$2:$A$59</c:f>
              <c:numCache>
                <c:formatCode>General</c:formatCode>
                <c:ptCount val="5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</c:numCache>
            </c:numRef>
          </c:cat>
          <c:val>
            <c:numRef>
              <c:f>Sheet1!$C$2:$C$59</c:f>
              <c:numCache>
                <c:formatCode>General</c:formatCode>
                <c:ptCount val="58"/>
                <c:pt idx="0">
                  <c:v>62.412533513160604</c:v>
                </c:pt>
                <c:pt idx="1">
                  <c:v>18.6709265025878</c:v>
                </c:pt>
                <c:pt idx="2">
                  <c:v>67.265276490797575</c:v>
                </c:pt>
                <c:pt idx="3">
                  <c:v>19.575754602978968</c:v>
                </c:pt>
                <c:pt idx="4">
                  <c:v>13.738930785600239</c:v>
                </c:pt>
                <c:pt idx="5">
                  <c:v>59.610857351770044</c:v>
                </c:pt>
                <c:pt idx="6">
                  <c:v>20.313407961453912</c:v>
                </c:pt>
                <c:pt idx="7">
                  <c:v>90.119180307734098</c:v>
                </c:pt>
                <c:pt idx="8">
                  <c:v>16.092935923244848</c:v>
                </c:pt>
                <c:pt idx="9">
                  <c:v>27.139902155928027</c:v>
                </c:pt>
                <c:pt idx="10">
                  <c:v>97.563737790834296</c:v>
                </c:pt>
                <c:pt idx="11">
                  <c:v>81.453549950519928</c:v>
                </c:pt>
                <c:pt idx="12">
                  <c:v>71</c:v>
                </c:pt>
                <c:pt idx="13">
                  <c:v>66.111042777729963</c:v>
                </c:pt>
                <c:pt idx="14">
                  <c:v>16.734655428685976</c:v>
                </c:pt>
                <c:pt idx="15">
                  <c:v>138.43</c:v>
                </c:pt>
                <c:pt idx="16">
                  <c:v>16.166874674445893</c:v>
                </c:pt>
                <c:pt idx="17">
                  <c:v>70.870134152469191</c:v>
                </c:pt>
                <c:pt idx="18">
                  <c:v>71.307818242272504</c:v>
                </c:pt>
                <c:pt idx="19">
                  <c:v>69</c:v>
                </c:pt>
                <c:pt idx="20">
                  <c:v>66.094245793194332</c:v>
                </c:pt>
                <c:pt idx="21">
                  <c:v>68.167978913852039</c:v>
                </c:pt>
                <c:pt idx="22">
                  <c:v>95.54</c:v>
                </c:pt>
                <c:pt idx="23">
                  <c:v>66.324814429373959</c:v>
                </c:pt>
                <c:pt idx="24">
                  <c:v>65.385326042189376</c:v>
                </c:pt>
                <c:pt idx="25">
                  <c:v>60.23036526853646</c:v>
                </c:pt>
                <c:pt idx="26">
                  <c:v>67.888443888871336</c:v>
                </c:pt>
                <c:pt idx="27">
                  <c:v>17.025804810948639</c:v>
                </c:pt>
                <c:pt idx="28">
                  <c:v>20.103655826123727</c:v>
                </c:pt>
                <c:pt idx="29">
                  <c:v>13.976500467419745</c:v>
                </c:pt>
                <c:pt idx="30">
                  <c:v>16.494887002033092</c:v>
                </c:pt>
                <c:pt idx="31">
                  <c:v>20.515216287938141</c:v>
                </c:pt>
                <c:pt idx="32">
                  <c:v>28.455505057574548</c:v>
                </c:pt>
                <c:pt idx="33">
                  <c:v>22.486002389292079</c:v>
                </c:pt>
                <c:pt idx="34">
                  <c:v>23.83436281871311</c:v>
                </c:pt>
                <c:pt idx="35">
                  <c:v>72.320635304987732</c:v>
                </c:pt>
                <c:pt idx="36">
                  <c:v>22.451504375560759</c:v>
                </c:pt>
                <c:pt idx="37">
                  <c:v>43.19</c:v>
                </c:pt>
                <c:pt idx="38">
                  <c:v>36.626056754295945</c:v>
                </c:pt>
                <c:pt idx="39">
                  <c:v>105.97758695192758</c:v>
                </c:pt>
                <c:pt idx="40">
                  <c:v>71.162061007913366</c:v>
                </c:pt>
                <c:pt idx="41">
                  <c:v>81.870446634392977</c:v>
                </c:pt>
                <c:pt idx="42">
                  <c:v>170.1</c:v>
                </c:pt>
                <c:pt idx="43">
                  <c:v>70.728883715898036</c:v>
                </c:pt>
                <c:pt idx="44">
                  <c:v>68.900000000000006</c:v>
                </c:pt>
                <c:pt idx="45">
                  <c:v>66.895926509692586</c:v>
                </c:pt>
                <c:pt idx="46">
                  <c:v>270</c:v>
                </c:pt>
                <c:pt idx="47">
                  <c:v>87.833892526039804</c:v>
                </c:pt>
                <c:pt idx="48">
                  <c:v>58.56363189529192</c:v>
                </c:pt>
                <c:pt idx="49">
                  <c:v>73.789810063539193</c:v>
                </c:pt>
                <c:pt idx="50">
                  <c:v>241</c:v>
                </c:pt>
                <c:pt idx="51">
                  <c:v>69.216090147454523</c:v>
                </c:pt>
                <c:pt idx="52">
                  <c:v>124.37</c:v>
                </c:pt>
                <c:pt idx="53">
                  <c:v>84.874332910629235</c:v>
                </c:pt>
                <c:pt idx="54">
                  <c:v>71.083363021735352</c:v>
                </c:pt>
                <c:pt idx="55">
                  <c:v>94.959186077867415</c:v>
                </c:pt>
                <c:pt idx="56">
                  <c:v>82.605526613237629</c:v>
                </c:pt>
                <c:pt idx="57">
                  <c:v>110.11608241597089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CDC-40A3-B981-70912AED23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1347628160"/>
        <c:axId val="1347629120"/>
      </c:barChart>
      <c:catAx>
        <c:axId val="1347628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347629120"/>
        <c:crosses val="autoZero"/>
        <c:auto val="1"/>
        <c:lblAlgn val="ctr"/>
        <c:lblOffset val="100"/>
        <c:noMultiLvlLbl val="0"/>
      </c:catAx>
      <c:valAx>
        <c:axId val="1347629120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2400">
                    <a:solidFill>
                      <a:sysClr val="windowText" lastClr="000000"/>
                    </a:solidFill>
                  </a:rPr>
                  <a:t>Woodland</a:t>
                </a:r>
                <a:r>
                  <a:rPr lang="en-GB" sz="2400" baseline="0">
                    <a:solidFill>
                      <a:sysClr val="windowText" lastClr="000000"/>
                    </a:solidFill>
                  </a:rPr>
                  <a:t> area rise</a:t>
                </a:r>
                <a:br>
                  <a:rPr lang="en-GB" sz="2400" baseline="0">
                    <a:solidFill>
                      <a:sysClr val="windowText" lastClr="000000"/>
                    </a:solidFill>
                  </a:rPr>
                </a:br>
                <a:r>
                  <a:rPr lang="en-GB" sz="2400" baseline="0">
                    <a:solidFill>
                      <a:sysClr val="windowText" lastClr="000000"/>
                    </a:solidFill>
                  </a:rPr>
                  <a:t>(ha)</a:t>
                </a:r>
                <a:endParaRPr lang="en-GB" sz="2400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347628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Baseline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Sheet1!$A$2:$A$59</c:f>
              <c:numCache>
                <c:formatCode>General</c:formatCode>
                <c:ptCount val="5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</c:numCache>
            </c:numRef>
          </c:cat>
          <c:val>
            <c:numRef>
              <c:f>Sheet1!$B$2:$B$59</c:f>
              <c:numCache>
                <c:formatCode>General</c:formatCode>
                <c:ptCount val="58"/>
                <c:pt idx="0">
                  <c:v>88.011537722369795</c:v>
                </c:pt>
                <c:pt idx="1">
                  <c:v>105.22212354612988</c:v>
                </c:pt>
                <c:pt idx="2">
                  <c:v>100.37992330470657</c:v>
                </c:pt>
                <c:pt idx="3">
                  <c:v>81.516164090201841</c:v>
                </c:pt>
                <c:pt idx="4">
                  <c:v>79.792909869523299</c:v>
                </c:pt>
                <c:pt idx="5">
                  <c:v>92.041349149064047</c:v>
                </c:pt>
                <c:pt idx="6">
                  <c:v>76.236831362158</c:v>
                </c:pt>
                <c:pt idx="7">
                  <c:v>83.550876143231037</c:v>
                </c:pt>
                <c:pt idx="8">
                  <c:v>82.720882041977774</c:v>
                </c:pt>
                <c:pt idx="9">
                  <c:v>82.235319822285902</c:v>
                </c:pt>
                <c:pt idx="10">
                  <c:v>68.044798054253704</c:v>
                </c:pt>
                <c:pt idx="11">
                  <c:v>83.007369734734269</c:v>
                </c:pt>
                <c:pt idx="12">
                  <c:v>66.820517339604919</c:v>
                </c:pt>
                <c:pt idx="13">
                  <c:v>93.873359763981583</c:v>
                </c:pt>
                <c:pt idx="14">
                  <c:v>85.994349533805007</c:v>
                </c:pt>
                <c:pt idx="15">
                  <c:v>29.406145155339598</c:v>
                </c:pt>
                <c:pt idx="16">
                  <c:v>77.369324951709785</c:v>
                </c:pt>
                <c:pt idx="17">
                  <c:v>100.2888032439002</c:v>
                </c:pt>
                <c:pt idx="18">
                  <c:v>80.080247459584484</c:v>
                </c:pt>
                <c:pt idx="19">
                  <c:v>70.189010540028079</c:v>
                </c:pt>
                <c:pt idx="20">
                  <c:v>67.038407237708313</c:v>
                </c:pt>
                <c:pt idx="21">
                  <c:v>87.021039503781665</c:v>
                </c:pt>
                <c:pt idx="22">
                  <c:v>59.131609411079737</c:v>
                </c:pt>
                <c:pt idx="23">
                  <c:v>88.746146771205701</c:v>
                </c:pt>
                <c:pt idx="24">
                  <c:v>102.13250141184822</c:v>
                </c:pt>
                <c:pt idx="25">
                  <c:v>65.537736709995187</c:v>
                </c:pt>
                <c:pt idx="26">
                  <c:v>88.148247614367904</c:v>
                </c:pt>
                <c:pt idx="27">
                  <c:v>83.874019255716206</c:v>
                </c:pt>
                <c:pt idx="28">
                  <c:v>99.927131304421124</c:v>
                </c:pt>
                <c:pt idx="29">
                  <c:v>96.054199269230054</c:v>
                </c:pt>
                <c:pt idx="30">
                  <c:v>69.860902781683819</c:v>
                </c:pt>
                <c:pt idx="31">
                  <c:v>98.118032538864895</c:v>
                </c:pt>
                <c:pt idx="32">
                  <c:v>64.346589454874163</c:v>
                </c:pt>
                <c:pt idx="33">
                  <c:v>67.666977111662391</c:v>
                </c:pt>
                <c:pt idx="34">
                  <c:v>88.02314462408556</c:v>
                </c:pt>
                <c:pt idx="35">
                  <c:v>96.504090917847989</c:v>
                </c:pt>
                <c:pt idx="36">
                  <c:v>79.359944859062423</c:v>
                </c:pt>
                <c:pt idx="37">
                  <c:v>27.553335455149131</c:v>
                </c:pt>
                <c:pt idx="38">
                  <c:v>53.286901473850939</c:v>
                </c:pt>
                <c:pt idx="39">
                  <c:v>58.198401548054598</c:v>
                </c:pt>
                <c:pt idx="40">
                  <c:v>86.563703755218512</c:v>
                </c:pt>
                <c:pt idx="41">
                  <c:v>81.927051608597935</c:v>
                </c:pt>
                <c:pt idx="42">
                  <c:v>20.771800187391026</c:v>
                </c:pt>
                <c:pt idx="43">
                  <c:v>94.180158363331088</c:v>
                </c:pt>
                <c:pt idx="44">
                  <c:v>65.372174251863328</c:v>
                </c:pt>
                <c:pt idx="45">
                  <c:v>86.840728185055497</c:v>
                </c:pt>
                <c:pt idx="46">
                  <c:v>0</c:v>
                </c:pt>
                <c:pt idx="47">
                  <c:v>83.017915961046853</c:v>
                </c:pt>
                <c:pt idx="48">
                  <c:v>85.840986437847917</c:v>
                </c:pt>
                <c:pt idx="49">
                  <c:v>82.905861542053273</c:v>
                </c:pt>
                <c:pt idx="50">
                  <c:v>6.6118771087708383</c:v>
                </c:pt>
                <c:pt idx="51">
                  <c:v>88.148772914201601</c:v>
                </c:pt>
                <c:pt idx="52">
                  <c:v>41.815794698853118</c:v>
                </c:pt>
                <c:pt idx="53">
                  <c:v>72.425875841634252</c:v>
                </c:pt>
                <c:pt idx="54">
                  <c:v>87.782264881896637</c:v>
                </c:pt>
                <c:pt idx="55">
                  <c:v>56.45747887207478</c:v>
                </c:pt>
                <c:pt idx="56">
                  <c:v>86.912506703180668</c:v>
                </c:pt>
                <c:pt idx="57">
                  <c:v>56.320750512866802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4C-4094-82A9-F2717E00905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Net Zero</c:v>
                </c:pt>
              </c:strCache>
            </c:strRef>
          </c:tx>
          <c:spPr>
            <a:solidFill>
              <a:srgbClr val="ED7D31"/>
            </a:solidFill>
            <a:ln>
              <a:solidFill>
                <a:srgbClr val="ED7D31"/>
              </a:solidFill>
            </a:ln>
            <a:effectLst/>
          </c:spPr>
          <c:invertIfNegative val="0"/>
          <c:cat>
            <c:numRef>
              <c:f>Sheet1!$A$2:$A$59</c:f>
              <c:numCache>
                <c:formatCode>General</c:formatCode>
                <c:ptCount val="5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</c:numCache>
            </c:numRef>
          </c:cat>
          <c:val>
            <c:numRef>
              <c:f>Sheet1!$C$2:$C$59</c:f>
              <c:numCache>
                <c:formatCode>General</c:formatCode>
                <c:ptCount val="58"/>
                <c:pt idx="0">
                  <c:v>68.690317013111269</c:v>
                </c:pt>
                <c:pt idx="1">
                  <c:v>78.942823900989438</c:v>
                </c:pt>
                <c:pt idx="2">
                  <c:v>81.441378861349207</c:v>
                </c:pt>
                <c:pt idx="3">
                  <c:v>60.845951338829323</c:v>
                </c:pt>
                <c:pt idx="4">
                  <c:v>70.551141843209109</c:v>
                </c:pt>
                <c:pt idx="5">
                  <c:v>73.394462858590089</c:v>
                </c:pt>
                <c:pt idx="6">
                  <c:v>56.683424074934791</c:v>
                </c:pt>
                <c:pt idx="7">
                  <c:v>56.212548368220048</c:v>
                </c:pt>
                <c:pt idx="8">
                  <c:v>72.545471961645589</c:v>
                </c:pt>
                <c:pt idx="9">
                  <c:v>53.362635039125635</c:v>
                </c:pt>
                <c:pt idx="10">
                  <c:v>54.979037607841001</c:v>
                </c:pt>
                <c:pt idx="11">
                  <c:v>63.842551329496068</c:v>
                </c:pt>
                <c:pt idx="12">
                  <c:v>66.820517339604919</c:v>
                </c:pt>
                <c:pt idx="13">
                  <c:v>72.225016014443227</c:v>
                </c:pt>
                <c:pt idx="14">
                  <c:v>67.394300312372806</c:v>
                </c:pt>
                <c:pt idx="15">
                  <c:v>29.406145155339598</c:v>
                </c:pt>
                <c:pt idx="16">
                  <c:v>60.891651652529561</c:v>
                </c:pt>
                <c:pt idx="17">
                  <c:v>74.519320847011798</c:v>
                </c:pt>
                <c:pt idx="18">
                  <c:v>60.399283459837335</c:v>
                </c:pt>
                <c:pt idx="19">
                  <c:v>70.189010540028079</c:v>
                </c:pt>
                <c:pt idx="20">
                  <c:v>50.207056941209352</c:v>
                </c:pt>
                <c:pt idx="21">
                  <c:v>68.811674503901017</c:v>
                </c:pt>
                <c:pt idx="22">
                  <c:v>59.131609411079737</c:v>
                </c:pt>
                <c:pt idx="23">
                  <c:v>69.838424726174651</c:v>
                </c:pt>
                <c:pt idx="24">
                  <c:v>77.063175995833262</c:v>
                </c:pt>
                <c:pt idx="25">
                  <c:v>59.260866928349053</c:v>
                </c:pt>
                <c:pt idx="26">
                  <c:v>70.346759501210911</c:v>
                </c:pt>
                <c:pt idx="27">
                  <c:v>63.898880347371367</c:v>
                </c:pt>
                <c:pt idx="28">
                  <c:v>77.516383775880726</c:v>
                </c:pt>
                <c:pt idx="29">
                  <c:v>78.196323044001289</c:v>
                </c:pt>
                <c:pt idx="30">
                  <c:v>54.897291598150588</c:v>
                </c:pt>
                <c:pt idx="31">
                  <c:v>71.229004228929469</c:v>
                </c:pt>
                <c:pt idx="32">
                  <c:v>41.094102540639682</c:v>
                </c:pt>
                <c:pt idx="33">
                  <c:v>59.582439614387276</c:v>
                </c:pt>
                <c:pt idx="34">
                  <c:v>65.954979528057294</c:v>
                </c:pt>
                <c:pt idx="35">
                  <c:v>72.201887808507607</c:v>
                </c:pt>
                <c:pt idx="36">
                  <c:v>59.409092281900669</c:v>
                </c:pt>
                <c:pt idx="37">
                  <c:v>27.553335455149131</c:v>
                </c:pt>
                <c:pt idx="38">
                  <c:v>34.810968109025033</c:v>
                </c:pt>
                <c:pt idx="39">
                  <c:v>41.176210002269258</c:v>
                </c:pt>
                <c:pt idx="40">
                  <c:v>73.504713442802554</c:v>
                </c:pt>
                <c:pt idx="41">
                  <c:v>56.550015905692732</c:v>
                </c:pt>
                <c:pt idx="42">
                  <c:v>20.771800187391026</c:v>
                </c:pt>
                <c:pt idx="43">
                  <c:v>69.945066064615716</c:v>
                </c:pt>
                <c:pt idx="44">
                  <c:v>65.372174251863328</c:v>
                </c:pt>
                <c:pt idx="45">
                  <c:v>65.280117397066846</c:v>
                </c:pt>
                <c:pt idx="46">
                  <c:v>0</c:v>
                </c:pt>
                <c:pt idx="47">
                  <c:v>57.460187363450629</c:v>
                </c:pt>
                <c:pt idx="48">
                  <c:v>77.310862976006618</c:v>
                </c:pt>
                <c:pt idx="49">
                  <c:v>59.250133703446153</c:v>
                </c:pt>
                <c:pt idx="50">
                  <c:v>6.6118771087708383</c:v>
                </c:pt>
                <c:pt idx="51">
                  <c:v>65.484161426768921</c:v>
                </c:pt>
                <c:pt idx="52">
                  <c:v>41.815794698853118</c:v>
                </c:pt>
                <c:pt idx="53">
                  <c:v>48.353843641288144</c:v>
                </c:pt>
                <c:pt idx="54">
                  <c:v>71.816113423048378</c:v>
                </c:pt>
                <c:pt idx="55">
                  <c:v>50.398240768046165</c:v>
                </c:pt>
                <c:pt idx="56">
                  <c:v>59.477551659072056</c:v>
                </c:pt>
                <c:pt idx="57">
                  <c:v>39.537448571377226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4C-4094-82A9-F2717E0090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1593306511"/>
        <c:axId val="1593307759"/>
      </c:barChart>
      <c:catAx>
        <c:axId val="159330651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593307759"/>
        <c:crosses val="autoZero"/>
        <c:auto val="1"/>
        <c:lblAlgn val="ctr"/>
        <c:lblOffset val="100"/>
        <c:noMultiLvlLbl val="0"/>
      </c:catAx>
      <c:valAx>
        <c:axId val="1593307759"/>
        <c:scaling>
          <c:orientation val="minMax"/>
          <c:max val="11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Meean</a:t>
                </a:r>
                <a:r>
                  <a:rPr lang="en-GB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food production (arable+grassland)</a:t>
                </a:r>
              </a:p>
              <a:p>
                <a:pPr>
                  <a:defRPr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GB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(GJ/ha/yr)</a:t>
                </a:r>
                <a:endParaRPr lang="en-GB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zh-TW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5933065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Baseline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B0F0"/>
              </a:solidFill>
            </a:ln>
            <a:effectLst/>
          </c:spPr>
          <c:invertIfNegative val="0"/>
          <c:cat>
            <c:numRef>
              <c:f>Sheet1!$A$2:$A$59</c:f>
              <c:numCache>
                <c:formatCode>General</c:formatCode>
                <c:ptCount val="5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</c:numCache>
            </c:numRef>
          </c:cat>
          <c:val>
            <c:numRef>
              <c:f>Sheet1!$B$2:$B$59</c:f>
              <c:numCache>
                <c:formatCode>General</c:formatCode>
                <c:ptCount val="58"/>
                <c:pt idx="0">
                  <c:v>0</c:v>
                </c:pt>
                <c:pt idx="1">
                  <c:v>0</c:v>
                </c:pt>
                <c:pt idx="2">
                  <c:v>4.2714839951945534</c:v>
                </c:pt>
                <c:pt idx="3">
                  <c:v>0</c:v>
                </c:pt>
                <c:pt idx="4">
                  <c:v>4.1527511411247033</c:v>
                </c:pt>
                <c:pt idx="5">
                  <c:v>1.6003179991515597</c:v>
                </c:pt>
                <c:pt idx="6">
                  <c:v>0</c:v>
                </c:pt>
                <c:pt idx="7">
                  <c:v>0.8453303987616646</c:v>
                </c:pt>
                <c:pt idx="8">
                  <c:v>6.5534737634304392</c:v>
                </c:pt>
                <c:pt idx="9">
                  <c:v>0</c:v>
                </c:pt>
                <c:pt idx="10">
                  <c:v>12.032748845846983</c:v>
                </c:pt>
                <c:pt idx="11">
                  <c:v>6.2335348959723849</c:v>
                </c:pt>
                <c:pt idx="12">
                  <c:v>16.982291088767425</c:v>
                </c:pt>
                <c:pt idx="13">
                  <c:v>0.99375561220563746</c:v>
                </c:pt>
                <c:pt idx="14">
                  <c:v>0</c:v>
                </c:pt>
                <c:pt idx="15">
                  <c:v>32.361606778106648</c:v>
                </c:pt>
                <c:pt idx="16">
                  <c:v>0</c:v>
                </c:pt>
                <c:pt idx="17">
                  <c:v>0</c:v>
                </c:pt>
                <c:pt idx="18">
                  <c:v>1.607175255043398</c:v>
                </c:pt>
                <c:pt idx="19">
                  <c:v>16.037601040218224</c:v>
                </c:pt>
                <c:pt idx="20">
                  <c:v>0</c:v>
                </c:pt>
                <c:pt idx="21">
                  <c:v>3.2793477954314048</c:v>
                </c:pt>
                <c:pt idx="22">
                  <c:v>22.808599064007723</c:v>
                </c:pt>
                <c:pt idx="23">
                  <c:v>2.1474680918096363</c:v>
                </c:pt>
                <c:pt idx="24">
                  <c:v>0</c:v>
                </c:pt>
                <c:pt idx="25">
                  <c:v>8.8136684735792326</c:v>
                </c:pt>
                <c:pt idx="26">
                  <c:v>3.0439635165167807</c:v>
                </c:pt>
                <c:pt idx="27">
                  <c:v>0</c:v>
                </c:pt>
                <c:pt idx="28">
                  <c:v>2.2520442456128094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3.1600007113758544</c:v>
                </c:pt>
                <c:pt idx="33">
                  <c:v>13.017105316421906</c:v>
                </c:pt>
                <c:pt idx="34">
                  <c:v>5.3718830043064143</c:v>
                </c:pt>
                <c:pt idx="35">
                  <c:v>1.4771235358391233</c:v>
                </c:pt>
                <c:pt idx="36">
                  <c:v>4.133481827724971</c:v>
                </c:pt>
                <c:pt idx="37">
                  <c:v>34.300268310177131</c:v>
                </c:pt>
                <c:pt idx="38">
                  <c:v>9.4464179817790601</c:v>
                </c:pt>
                <c:pt idx="39">
                  <c:v>9.7272452166952945</c:v>
                </c:pt>
                <c:pt idx="40">
                  <c:v>8.6354693866025354</c:v>
                </c:pt>
                <c:pt idx="41">
                  <c:v>0</c:v>
                </c:pt>
                <c:pt idx="42">
                  <c:v>39.241948968102356</c:v>
                </c:pt>
                <c:pt idx="43">
                  <c:v>0</c:v>
                </c:pt>
                <c:pt idx="44">
                  <c:v>16.275242920492111</c:v>
                </c:pt>
                <c:pt idx="45">
                  <c:v>0</c:v>
                </c:pt>
                <c:pt idx="46">
                  <c:v>62.930151907812821</c:v>
                </c:pt>
                <c:pt idx="47">
                  <c:v>2.0229069810203759</c:v>
                </c:pt>
                <c:pt idx="48">
                  <c:v>8.0381603560679036</c:v>
                </c:pt>
                <c:pt idx="49">
                  <c:v>0</c:v>
                </c:pt>
                <c:pt idx="50">
                  <c:v>56.60664898658149</c:v>
                </c:pt>
                <c:pt idx="51">
                  <c:v>0</c:v>
                </c:pt>
                <c:pt idx="52">
                  <c:v>28.122971587404525</c:v>
                </c:pt>
                <c:pt idx="53">
                  <c:v>6.9906576830006548</c:v>
                </c:pt>
                <c:pt idx="54">
                  <c:v>5.9309513030924954</c:v>
                </c:pt>
                <c:pt idx="55">
                  <c:v>17.545890307441493</c:v>
                </c:pt>
                <c:pt idx="56">
                  <c:v>0</c:v>
                </c:pt>
                <c:pt idx="57">
                  <c:v>9.3251189912825776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4C-42E7-87E5-9FB4E28D56D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Net Zero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Sheet1!$A$2:$A$59</c:f>
              <c:numCache>
                <c:formatCode>General</c:formatCode>
                <c:ptCount val="5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</c:numCache>
            </c:numRef>
          </c:cat>
          <c:val>
            <c:numRef>
              <c:f>Sheet1!$C$2:$C$59</c:f>
              <c:numCache>
                <c:formatCode>General</c:formatCode>
                <c:ptCount val="58"/>
                <c:pt idx="0">
                  <c:v>13.815090449998783</c:v>
                </c:pt>
                <c:pt idx="1">
                  <c:v>15.716849869263497</c:v>
                </c:pt>
                <c:pt idx="2">
                  <c:v>15.364842350950713</c:v>
                </c:pt>
                <c:pt idx="3">
                  <c:v>15.957321384398091</c:v>
                </c:pt>
                <c:pt idx="4">
                  <c:v>10.971992403410523</c:v>
                </c:pt>
                <c:pt idx="5">
                  <c:v>14.028871759543188</c:v>
                </c:pt>
                <c:pt idx="6">
                  <c:v>16.140477888632184</c:v>
                </c:pt>
                <c:pt idx="7">
                  <c:v>21.161245173780895</c:v>
                </c:pt>
                <c:pt idx="8">
                  <c:v>13.521106839686196</c:v>
                </c:pt>
                <c:pt idx="9">
                  <c:v>22.09467225660708</c:v>
                </c:pt>
                <c:pt idx="10">
                  <c:v>21.943176697180917</c:v>
                </c:pt>
                <c:pt idx="11">
                  <c:v>19.379524657152508</c:v>
                </c:pt>
                <c:pt idx="12">
                  <c:v>16.982291088767425</c:v>
                </c:pt>
                <c:pt idx="13">
                  <c:v>15.278655764915381</c:v>
                </c:pt>
                <c:pt idx="14">
                  <c:v>13.611405043971988</c:v>
                </c:pt>
                <c:pt idx="15">
                  <c:v>32.361606778106648</c:v>
                </c:pt>
                <c:pt idx="16">
                  <c:v>13.402501371854195</c:v>
                </c:pt>
                <c:pt idx="17">
                  <c:v>16.170074717892604</c:v>
                </c:pt>
                <c:pt idx="18">
                  <c:v>16.681828379929048</c:v>
                </c:pt>
                <c:pt idx="19">
                  <c:v>16.037601040218224</c:v>
                </c:pt>
                <c:pt idx="20">
                  <c:v>15.799889565044774</c:v>
                </c:pt>
                <c:pt idx="21">
                  <c:v>15.776041733955909</c:v>
                </c:pt>
                <c:pt idx="22">
                  <c:v>22.808599064007723</c:v>
                </c:pt>
                <c:pt idx="23">
                  <c:v>15.103968471079098</c:v>
                </c:pt>
                <c:pt idx="24">
                  <c:v>15.446762145719825</c:v>
                </c:pt>
                <c:pt idx="25">
                  <c:v>14.028817957702467</c:v>
                </c:pt>
                <c:pt idx="26">
                  <c:v>15.150289324840246</c:v>
                </c:pt>
                <c:pt idx="27">
                  <c:v>14.987221752773369</c:v>
                </c:pt>
                <c:pt idx="28">
                  <c:v>15.869022929899183</c:v>
                </c:pt>
                <c:pt idx="29">
                  <c:v>11.699632833903209</c:v>
                </c:pt>
                <c:pt idx="30">
                  <c:v>13.47910329489871</c:v>
                </c:pt>
                <c:pt idx="31">
                  <c:v>17.245867985861381</c:v>
                </c:pt>
                <c:pt idx="32">
                  <c:v>24.77118904256055</c:v>
                </c:pt>
                <c:pt idx="33">
                  <c:v>19.081007903958906</c:v>
                </c:pt>
                <c:pt idx="34">
                  <c:v>19.850450937103513</c:v>
                </c:pt>
                <c:pt idx="35">
                  <c:v>16.956589291402416</c:v>
                </c:pt>
                <c:pt idx="36">
                  <c:v>18.939364355401647</c:v>
                </c:pt>
                <c:pt idx="37">
                  <c:v>34.300268310177131</c:v>
                </c:pt>
                <c:pt idx="38">
                  <c:v>28.060425071000942</c:v>
                </c:pt>
                <c:pt idx="39">
                  <c:v>25.378384435131643</c:v>
                </c:pt>
                <c:pt idx="40">
                  <c:v>16.900929574295319</c:v>
                </c:pt>
                <c:pt idx="41">
                  <c:v>19.492715536539798</c:v>
                </c:pt>
                <c:pt idx="42">
                  <c:v>39.241948968102356</c:v>
                </c:pt>
                <c:pt idx="43">
                  <c:v>16.193623650263739</c:v>
                </c:pt>
                <c:pt idx="44">
                  <c:v>16.275242920492111</c:v>
                </c:pt>
                <c:pt idx="45">
                  <c:v>15.624149410884932</c:v>
                </c:pt>
                <c:pt idx="46">
                  <c:v>62.930151907812814</c:v>
                </c:pt>
                <c:pt idx="47">
                  <c:v>20.781262498376531</c:v>
                </c:pt>
                <c:pt idx="48">
                  <c:v>13.534901213573587</c:v>
                </c:pt>
                <c:pt idx="49">
                  <c:v>17.956010813762717</c:v>
                </c:pt>
                <c:pt idx="50">
                  <c:v>56.60664898658149</c:v>
                </c:pt>
                <c:pt idx="51">
                  <c:v>16.180457159896651</c:v>
                </c:pt>
                <c:pt idx="52">
                  <c:v>28.122971587404525</c:v>
                </c:pt>
                <c:pt idx="53">
                  <c:v>25.63382795366401</c:v>
                </c:pt>
                <c:pt idx="54">
                  <c:v>16.340773819455741</c:v>
                </c:pt>
                <c:pt idx="55">
                  <c:v>22.545919656376004</c:v>
                </c:pt>
                <c:pt idx="56">
                  <c:v>19.864642661912644</c:v>
                </c:pt>
                <c:pt idx="57">
                  <c:v>25.373006458680699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4C-42E7-87E5-9FB4E28D56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919941039"/>
        <c:axId val="911613103"/>
      </c:barChart>
      <c:catAx>
        <c:axId val="9199410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911613103"/>
        <c:crosses val="autoZero"/>
        <c:auto val="1"/>
        <c:lblAlgn val="ctr"/>
        <c:lblOffset val="100"/>
        <c:noMultiLvlLbl val="0"/>
      </c:catAx>
      <c:valAx>
        <c:axId val="911613103"/>
        <c:scaling>
          <c:orientation val="minMax"/>
          <c:max val="65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>
                    <a:solidFill>
                      <a:sysClr val="windowText" lastClr="000000"/>
                    </a:solidFill>
                  </a:rPr>
                  <a:t>Mean</a:t>
                </a:r>
                <a:r>
                  <a:rPr lang="en-GB" baseline="0">
                    <a:solidFill>
                      <a:sysClr val="windowText" lastClr="000000"/>
                    </a:solidFill>
                  </a:rPr>
                  <a:t> wood production </a:t>
                </a:r>
              </a:p>
              <a:p>
                <a:pPr>
                  <a:defRPr>
                    <a:solidFill>
                      <a:sysClr val="windowText" lastClr="000000"/>
                    </a:solidFill>
                  </a:defRPr>
                </a:pPr>
                <a:r>
                  <a:rPr lang="en-GB" baseline="0">
                    <a:solidFill>
                      <a:sysClr val="windowText" lastClr="000000"/>
                    </a:solidFill>
                  </a:rPr>
                  <a:t>(GJ/ha/yr)</a:t>
                </a:r>
                <a:endParaRPr lang="en-GB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919941039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02_F104495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2CAC8B6-8A1D-4D3D-949E-7E09A3704510}" authorId="{49693004-429C-1317-8F32-A43CD956B96D}" created="2023-04-25T06:43:44.30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043589982" sldId="258"/>
      <ac:picMk id="4" creationId="{C2A9154F-1668-80BB-D0DC-F4CEA2145E20}"/>
    </ac:deMkLst>
    <p188:txBody>
      <a:bodyPr/>
      <a:lstStyle/>
      <a:p>
        <a:r>
          <a:rPr lang="en-GB"/>
          <a:t>[@[Student] Godfred Boateng], this is updated</a:t>
        </a:r>
      </a:p>
    </p188:txBody>
  </p188:cm>
</p188:cmLst>
</file>

<file path=ppt/comments/modernComment_132_FB4B28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F7EACE0-97D5-463D-9F77-477E03BD9AEF}" authorId="{F0A4FC3C-3AB8-CFE7-8F18-8751A40AF555}" created="2023-04-24T08:53:46.72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63500431" sldId="306"/>
      <ac:spMk id="5" creationId="{8E210495-D6AE-7A43-A704-E2F4216BA1F7}"/>
    </ac:deMkLst>
    <p188:txBody>
      <a:bodyPr/>
      <a:lstStyle/>
      <a:p>
        <a:r>
          <a:rPr lang="en-IN"/>
          <a:t>[@[Student] Yen Ju Ho] do you think objectives can be made to look better by adding images and a caption at the base</a:t>
        </a:r>
      </a:p>
    </p188:txBody>
  </p188:cm>
  <p188:cm id="{D454E73F-36C1-42DD-9329-EEBE8D6B2520}" authorId="{F0A4FC3C-3AB8-CFE7-8F18-8751A40AF555}" created="2023-04-24T11:43:16.82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63500431" sldId="306"/>
      <ac:spMk id="5" creationId="{8E210495-D6AE-7A43-A704-E2F4216BA1F7}"/>
    </ac:deMkLst>
    <p188:replyLst>
      <p188:reply id="{435F33A4-BE2F-6E44-8400-1509AD47F9E1}" authorId="{F404F678-BB07-8401-7256-B0246A2729B7}" created="2023-04-24T13:07:58.345">
        <p188:txBody>
          <a:bodyPr/>
          <a:lstStyle/>
          <a:p>
            <a:r>
              <a:rPr lang="en-TW"/>
              <a:t>Got it. Yes for sure. </a:t>
            </a:r>
          </a:p>
        </p188:txBody>
      </p188:reply>
    </p188:replyLst>
    <p188:txBody>
      <a:bodyPr/>
      <a:lstStyle/>
      <a:p>
        <a:r>
          <a:rPr lang="en-IN"/>
          <a:t>[@[Student] Yen Ju Ho] we can make the objectives part look better by adding visuals</a:t>
        </a:r>
      </a:p>
    </p188:txBody>
  </p188:cm>
</p188:cmLst>
</file>

<file path=ppt/comments/modernComment_133_37FD80C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285ADFF-9D5F-4922-83A6-93492D05A290}" authorId="{F0A4FC3C-3AB8-CFE7-8F18-8751A40AF555}" created="2023-04-24T08:00:43.05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939360448" sldId="307"/>
      <ac:spMk id="7" creationId="{81B4FCC2-D9C3-E5CF-CA79-FE3F75CE8F28}"/>
    </ac:deMkLst>
    <p188:txBody>
      <a:bodyPr/>
      <a:lstStyle/>
      <a:p>
        <a:r>
          <a:rPr lang="en-IN"/>
          <a:t>[@[Student] Godfred Boateng]  [@[Student] Ebenezer Ayibiowu] can we make this in bullet points. We discussed about this </a:t>
        </a:r>
      </a:p>
    </p188:txBody>
  </p188:cm>
</p188:cmLst>
</file>

<file path=ppt/comments/modernComment_151_8808CF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FDA471D-711D-41C0-9DEF-6DA293294E03}" authorId="{F0A4FC3C-3AB8-CFE7-8F18-8751A40AF555}" status="resolved" created="2023-04-23T15:36:54.736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42642430" sldId="337"/>
      <ac:spMk id="4" creationId="{A83A07B9-6AD0-D73F-2C79-8AC897AD5684}"/>
    </ac:deMkLst>
    <p188:txBody>
      <a:bodyPr/>
      <a:lstStyle/>
      <a:p>
        <a:r>
          <a:rPr lang="en-IN"/>
          <a:t>This can be added under sequestration heading and can be limited. [@[Student] Rajasekhar Reddy Dasareddygari] what do you think?
</a:t>
        </a:r>
      </a:p>
    </p188:txBody>
  </p188:cm>
</p188:cmLst>
</file>

<file path=ppt/comments/modernComment_158_C390D83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44AADA7-9861-4672-9725-FA2B33443EEC}" authorId="{49693004-429C-1317-8F32-A43CD956B96D}" status="resolved" created="2023-04-25T08:10:26.673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281049649" sldId="344"/>
      <ac:graphicFrameMk id="3" creationId="{BEFABA5B-955C-100D-58F3-1808EF1F9C58}"/>
      <ac:tblMk/>
      <ac:tcMk rowId="1534413353" colId="4288159337"/>
      <ac:txMk cp="0">
        <ac:context len="1" hash="13"/>
      </ac:txMk>
    </ac:txMkLst>
    <p188:txBody>
      <a:bodyPr/>
      <a:lstStyle/>
      <a:p>
        <a:r>
          <a:rPr lang="en-GB"/>
          <a:t>Update this to GJ</a:t>
        </a:r>
      </a:p>
    </p188:txBody>
  </p188:cm>
</p188:cmLst>
</file>

<file path=ppt/comments/modernComment_159_237177F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B2AE3C2-C0B5-46F9-965E-69F3D68CFA8A}" authorId="{F0A4FC3C-3AB8-CFE7-8F18-8751A40AF555}" created="2023-04-24T07:48:14.76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594638844" sldId="345"/>
      <ac:spMk id="4" creationId="{0094D4DD-AE1C-9D8B-2E17-CE9E8354105C}"/>
    </ac:deMkLst>
    <p188:replyLst>
      <p188:reply id="{85CDB0FC-4502-42DC-8E1A-D678EF240FA9}" authorId="{F404F678-BB07-8401-7256-B0246A2729B7}" created="2023-04-24T08:20:37.322">
        <p188:txBody>
          <a:bodyPr/>
          <a:lstStyle/>
          <a:p>
            <a:r>
              <a:rPr lang="zh-TW" altLang="en-US"/>
              <a:t>privious done would keep update</a:t>
            </a:r>
          </a:p>
        </p188:txBody>
      </p188:reply>
    </p188:replyLst>
    <p188:txBody>
      <a:bodyPr/>
      <a:lstStyle/>
      <a:p>
        <a:r>
          <a:rPr lang="en-IN"/>
          <a:t>[@[Student] Yen Ju Ho]  please update this</a:t>
        </a:r>
      </a:p>
    </p188:txBody>
  </p188:cm>
  <p188:cm id="{ACC0197E-3BCF-4DE6-BAEE-27D42662619E}" authorId="{F0A4FC3C-3AB8-CFE7-8F18-8751A40AF555}" created="2023-04-24T11:46:18.41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594638844" sldId="345"/>
      <ac:spMk id="2" creationId="{EE3AABD4-8602-5855-F503-460265DEA679}"/>
    </ac:deMkLst>
    <p188:replyLst>
      <p188:reply id="{0B75AC0E-F7B8-4DCC-8E5A-ACECBB8B4ECD}" authorId="{F404F678-BB07-8401-7256-B0246A2729B7}" created="2023-04-24T12:58:18.151">
        <p188:txBody>
          <a:bodyPr/>
          <a:lstStyle/>
          <a:p>
            <a:r>
              <a:rPr lang="zh-TW" altLang="en-US"/>
              <a:t>Message you.</a:t>
            </a:r>
          </a:p>
        </p188:txBody>
      </p188:reply>
      <p188:reply id="{5A52066E-7DD1-4A07-BFB9-2578D10BEF38}" authorId="{F0A4FC3C-3AB8-CFE7-8F18-8751A40AF555}" created="2023-04-25T10:45:45.780">
        <p188:txBody>
          <a:bodyPr/>
          <a:lstStyle/>
          <a:p>
            <a:r>
              <a:rPr lang="en-IN"/>
              <a:t>[@[Student] Yen Ju Ho]  did you add some key recommendations mentioned on the paper
</a:t>
            </a:r>
          </a:p>
        </p188:txBody>
      </p188:reply>
    </p188:replyLst>
    <p188:txBody>
      <a:bodyPr/>
      <a:lstStyle/>
      <a:p>
        <a:r>
          <a:rPr lang="en-IN"/>
          <a:t>[@[Student] Yen Ju Ho] please connect with me on this, I have few papers
</a:t>
        </a:r>
      </a:p>
    </p188:txBody>
  </p188:cm>
  <p188:cm id="{9CCAAFFB-D276-4A31-ABD9-4FEEC600E22C}" authorId="{F404F678-BB07-8401-7256-B0246A2729B7}" created="2023-04-24T13:01:43.46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594638844" sldId="345"/>
      <ac:spMk id="10" creationId="{B49706B3-E2F4-60B7-6CA9-524B897DA537}"/>
    </ac:deMkLst>
    <p188:replyLst>
      <p188:reply id="{05FACCAF-528D-4688-9631-65563389E6E0}" authorId="{468AC073-46C0-35D3-2F47-64F7A2DCCCCD}" created="2023-04-24T13:07:36.903">
        <p188:txBody>
          <a:bodyPr/>
          <a:lstStyle/>
          <a:p>
            <a:r>
              <a:rPr lang="en-US"/>
              <a:t>Sending you a paper. Please go through that and we will add our finding here</a:t>
            </a:r>
          </a:p>
        </p188:txBody>
      </p188:reply>
    </p188:replyLst>
    <p188:txBody>
      <a:bodyPr/>
      <a:lstStyle/>
      <a:p>
        <a:r>
          <a:rPr lang="zh-TW" altLang="en-US"/>
          <a:t>[@[Student] Adil Malik Abdul Aziz] The conclusion would be supported with your outcoming so would need to update. </a:t>
        </a:r>
      </a:p>
    </p188:txBody>
  </p188:cm>
</p188:cmLst>
</file>

<file path=ppt/comments/modernComment_15E_FDF6C5F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7134DF4-7947-4C1E-A9EE-936281FE0A25}" authorId="{49693004-429C-1317-8F32-A43CD956B96D}" created="2023-04-23T10:09:04.531">
    <pc:sldMkLst xmlns:pc="http://schemas.microsoft.com/office/powerpoint/2013/main/command">
      <pc:docMk/>
      <pc:sldMk cId="4260808191" sldId="350"/>
    </pc:sldMkLst>
    <p188:replyLst>
      <p188:reply id="{20826E34-CB7B-4846-A5B3-F66B1B354791}" authorId="{49693004-429C-1317-8F32-A43CD956B96D}" created="2023-04-24T22:50:12.126">
        <p188:txBody>
          <a:bodyPr/>
          <a:lstStyle/>
          <a:p>
            <a:r>
              <a:rPr lang="en-GB"/>
              <a:t>[@[Student] Adil Malik Abdul Aziz] , this number seems too much, is this per farm level ? </a:t>
            </a:r>
          </a:p>
        </p188:txBody>
      </p188:reply>
      <p188:reply id="{2D875468-2633-4B93-AAD4-0BC58E3E1E2F}" authorId="{49693004-429C-1317-8F32-A43CD956B96D}" created="2023-04-25T07:04:31.611">
        <p188:txBody>
          <a:bodyPr/>
          <a:lstStyle/>
          <a:p>
            <a:r>
              <a:rPr lang="en-GB"/>
              <a:t>I updated this</a:t>
            </a:r>
          </a:p>
        </p188:txBody>
      </p188:reply>
    </p188:replyLst>
    <p188:txBody>
      <a:bodyPr/>
      <a:lstStyle/>
      <a:p>
        <a:r>
          <a:rPr lang="en-GB"/>
          <a:t>[@[Student] Adil Malik Abdul Aziz], update this</a:t>
        </a:r>
      </a:p>
    </p188:txBody>
  </p188:cm>
</p188:cmLst>
</file>

<file path=ppt/comments/modernComment_164_5B256B0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38C07F6-3788-40B5-8363-720FB3145959}" authorId="{F404F678-BB07-8401-7256-B0246A2729B7}" created="2023-04-24T12:57:43.398">
    <pc:sldMkLst xmlns:pc="http://schemas.microsoft.com/office/powerpoint/2013/main/command">
      <pc:docMk/>
      <pc:sldMk cId="1529178894" sldId="356"/>
    </pc:sldMkLst>
    <p188:txBody>
      <a:bodyPr/>
      <a:lstStyle/>
      <a:p>
        <a:r>
          <a:rPr lang="zh-TW" altLang="en-US"/>
          <a:t>[@[Student] Adil Malik Abdul Aziz] would it possible for this picture to change the color with orange and light blue just like the ahead PPT ? Probably would maintain the consistency.</a:t>
        </a:r>
      </a:p>
    </p188:txBody>
  </p188:cm>
</p188:cmLst>
</file>

<file path=ppt/comments/modernComment_167_CE009D0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E4F0631-888A-4164-A2D5-A89C3BC8B502}" authorId="{49693004-429C-1317-8F32-A43CD956B96D}" created="2023-04-23T08:51:35.230">
    <pc:sldMkLst xmlns:pc="http://schemas.microsoft.com/office/powerpoint/2013/main/command">
      <pc:docMk/>
      <pc:sldMk cId="3456146702" sldId="359"/>
    </pc:sldMkLst>
    <p188:replyLst>
      <p188:reply id="{24DD0523-D539-44EB-B1A7-D6C7869C8619}" authorId="{F0A4FC3C-3AB8-CFE7-8F18-8751A40AF555}" created="2023-04-23T14:25:54.635">
        <p188:txBody>
          <a:bodyPr/>
          <a:lstStyle/>
          <a:p>
            <a:r>
              <a:rPr lang="en-IN"/>
              <a:t>Done
</a:t>
            </a:r>
          </a:p>
        </p188:txBody>
      </p188:reply>
    </p188:replyLst>
    <p188:txBody>
      <a:bodyPr/>
      <a:lstStyle/>
      <a:p>
        <a:r>
          <a:rPr lang="en-GB"/>
          <a:t>[@[Student] Adil Malik Abdul Aziz], add the ghg emissions </a:t>
        </a:r>
      </a:p>
    </p188:txBody>
  </p188:cm>
  <p188:cm id="{0EE4F48E-1931-40DD-8C5D-9C81DEE49D5B}" authorId="{F0A4FC3C-3AB8-CFE7-8F18-8751A40AF555}" status="resolved" created="2023-04-24T13:10:37.477" complete="100000">
    <pc:sldMkLst xmlns:pc="http://schemas.microsoft.com/office/powerpoint/2013/main/command">
      <pc:docMk/>
      <pc:sldMk cId="3456146702" sldId="359"/>
    </pc:sldMkLst>
    <p188:replyLst>
      <p188:reply id="{199CA806-43E9-438E-AA62-EEEB9131AAAC}" authorId="{F0A4FC3C-3AB8-CFE7-8F18-8751A40AF555}" created="2023-04-25T10:50:02.011">
        <p188:txBody>
          <a:bodyPr/>
          <a:lstStyle/>
          <a:p>
            <a:r>
              <a:rPr lang="en-IN"/>
              <a:t>Done</a:t>
            </a:r>
          </a:p>
        </p188:txBody>
      </p188:reply>
    </p188:replyLst>
    <p188:txBody>
      <a:bodyPr/>
      <a:lstStyle/>
      <a:p>
        <a:r>
          <a:rPr lang="en-IN"/>
          <a:t>Scope of emission calculation to be included
</a:t>
        </a:r>
      </a:p>
    </p188:txBody>
  </p188:cm>
</p188:cmLst>
</file>

<file path=ppt/comments/modernComment_16A_BDAE161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E194B7E-DDBE-4563-B960-87E937774903}" authorId="{49693004-429C-1317-8F32-A43CD956B96D}" created="2023-04-23T11:28:51.944">
    <pc:sldMkLst xmlns:pc="http://schemas.microsoft.com/office/powerpoint/2013/main/command">
      <pc:docMk/>
      <pc:sldMk cId="3182302738" sldId="362"/>
    </pc:sldMkLst>
    <p188:txBody>
      <a:bodyPr/>
      <a:lstStyle/>
      <a:p>
        <a:r>
          <a:rPr lang="en-GB"/>
          <a:t>I will add the standing and mean carbon graph for three species</a:t>
        </a:r>
      </a:p>
    </p188:txBody>
  </p188:cm>
  <p188:cm id="{02E38B43-4E7E-4D7F-B442-2D0A3DFF2D87}" authorId="{49693004-429C-1317-8F32-A43CD956B96D}" created="2023-04-23T14:00:42.60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182302738" sldId="362"/>
      <ac:graphicFrameMk id="8" creationId="{18C91319-C192-A208-EF42-50AA4F059555}"/>
    </ac:deMkLst>
    <p188:replyLst>
      <p188:reply id="{3C78D7C0-F630-448D-A24F-F05933CAE12C}" authorId="{F0A4FC3C-3AB8-CFE7-8F18-8751A40AF555}" created="2023-04-24T07:42:31.743">
        <p188:txBody>
          <a:bodyPr/>
          <a:lstStyle/>
          <a:p>
            <a:r>
              <a:rPr lang="en-IN"/>
              <a:t>These 3 images need to be updated</a:t>
            </a:r>
          </a:p>
        </p188:txBody>
      </p188:reply>
    </p188:replyLst>
    <p188:txBody>
      <a:bodyPr/>
      <a:lstStyle/>
      <a:p>
        <a:r>
          <a:rPr lang="en-GB"/>
          <a:t>I will update this figure</a:t>
        </a:r>
      </a:p>
    </p188:txBody>
  </p188:cm>
  <p188:cm id="{0A22D6CB-5859-41C7-94A4-096D1E28E5B9}" authorId="{F0A4FC3C-3AB8-CFE7-8F18-8751A40AF555}" created="2023-04-25T10:56:04.72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182302738" sldId="362"/>
      <ac:graphicFrameMk id="12" creationId="{7FB9C2D5-6EEC-45E7-754C-1562AE45860B}"/>
    </ac:deMkLst>
    <p188:txBody>
      <a:bodyPr/>
      <a:lstStyle/>
      <a:p>
        <a:r>
          <a:rPr lang="en-IN"/>
          <a:t>[@[Student] Yen Ju Ho] [@[Student] Akehmbom Odette Akehmbom] formatting to be done here. 
I have finished formatting my work</a:t>
        </a:r>
      </a:p>
    </p188:txBody>
  </p188:cm>
</p188:cmLst>
</file>

<file path=ppt/comments/modernComment_172_D248BF3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1907224-B73A-44F3-B64E-70A1B48BBC66}" authorId="{6189DFAB-D817-B345-5492-7E369AD6DD5F}" created="2023-04-25T15:07:33.49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527982903" sldId="370"/>
      <ac:picMk id="11" creationId="{5F4D6BCD-74CA-B6D4-CCF9-06103A0672DA}"/>
    </ac:deMkLst>
    <p188:replyLst>
      <p188:reply id="{2D363B3D-D7D6-4AE1-8873-BF2314047DDE}" authorId="{F0A4FC3C-3AB8-CFE7-8F18-8751A40AF555}" created="2023-04-25T15:24:51.791">
        <p188:txBody>
          <a:bodyPr/>
          <a:lstStyle/>
          <a:p>
            <a:r>
              <a:rPr lang="en-IN"/>
              <a:t>Hi Michail this is created on canva to make it look better, platform doesn’t allow me to fix the axes values. Hope that;s okay</a:t>
            </a:r>
          </a:p>
        </p188:txBody>
      </p188:reply>
      <p188:reply id="{28DF47A2-327A-418E-8663-D252FDC78E17}" authorId="{6189DFAB-D817-B345-5492-7E369AD6DD5F}" created="2023-04-25T15:30:43.024">
        <p188:txBody>
          <a:bodyPr/>
          <a:lstStyle/>
          <a:p>
            <a:r>
              <a:rPr lang="en-GB"/>
              <a:t>OK. [@[Student] Adil Malik Abdul Aziz] why in the numbers in the box the comma place is not the same with the y-axis?</a:t>
            </a:r>
          </a:p>
        </p188:txBody>
      </p188:reply>
    </p188:replyLst>
    <p188:txBody>
      <a:bodyPr/>
      <a:lstStyle/>
      <a:p>
        <a:r>
          <a:rPr lang="en-GB"/>
          <a:t>@[Student Adil Malik Abdul Aziz] It would also be helpful in this slide the graphs to have the same y-axis range and step if possible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8EA1D-728A-4E5F-9A4B-D1A7FD31BCED}" type="datetimeFigureOut">
              <a:rPr lang="en-GB" smtClean="0">
                <a:latin typeface="Arial" charset="0"/>
                <a:ea typeface="Arial" charset="0"/>
                <a:cs typeface="Arial" charset="0"/>
              </a:rPr>
              <a:t>25/04/2023</a:t>
            </a:fld>
            <a:endParaRPr lang="en-GB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A8912-DC56-4920-85F1-EA9817C1761F}" type="slidenum">
              <a:rPr lang="en-GB" smtClean="0">
                <a:latin typeface="Arial" charset="0"/>
                <a:ea typeface="Arial" charset="0"/>
                <a:cs typeface="Arial" charset="0"/>
              </a:rPr>
              <a:t>‹#›</a:t>
            </a:fld>
            <a:endParaRPr lang="en-GB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0248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3CE1C2-7DC9-FC47-9848-69281FD2BD18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1FC8D-FEAC-3A4D-B17B-284E661AD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081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latin typeface="Arial"/>
                <a:cs typeface="Arial"/>
              </a:rPr>
              <a:t>Farm Practices Survey indicated that 2/3 of farmers consider importance of GHG emissions in business decisions but possess limited knowledge on current levels of emissions (UK Government, 2021).</a:t>
            </a:r>
          </a:p>
          <a:p>
            <a:r>
              <a:rPr lang="en-GB" b="1">
                <a:latin typeface="Arial"/>
                <a:cs typeface="Arial"/>
              </a:rPr>
              <a:t>Cranfield University </a:t>
            </a:r>
            <a:r>
              <a:rPr lang="en-GB">
                <a:latin typeface="Arial"/>
                <a:cs typeface="Arial"/>
              </a:rPr>
              <a:t>is a partner in the </a:t>
            </a:r>
            <a:r>
              <a:rPr lang="en-GB" b="1">
                <a:latin typeface="Arial"/>
                <a:cs typeface="Arial"/>
              </a:rPr>
              <a:t>‘AGROMIX’ European project</a:t>
            </a:r>
            <a:r>
              <a:rPr lang="en-GB">
                <a:latin typeface="Arial"/>
                <a:cs typeface="Arial"/>
              </a:rPr>
              <a:t>, focussed on researching resilient and efficient land use methods.</a:t>
            </a:r>
          </a:p>
          <a:p>
            <a:r>
              <a:rPr lang="en-GB" b="1">
                <a:latin typeface="Arial"/>
                <a:cs typeface="Arial"/>
              </a:rPr>
              <a:t>A workshop in the Marston Vale </a:t>
            </a:r>
            <a:r>
              <a:rPr lang="en-GB">
                <a:latin typeface="Arial"/>
                <a:cs typeface="Arial"/>
              </a:rPr>
              <a:t>identified farmers’ interest in understanding their current GHG balance and potential role of trees in supporting move to net-zero GHG emissions by 2040.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1FC8D-FEAC-3A4D-B17B-284E661AD2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330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1FC8D-FEAC-3A4D-B17B-284E661AD23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30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1FC8D-FEAC-3A4D-B17B-284E661AD23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37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1FC8D-FEAC-3A4D-B17B-284E661AD2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10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1FC8D-FEAC-3A4D-B17B-284E661AD23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179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1FC8D-FEAC-3A4D-B17B-284E661AD23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02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1FC8D-FEAC-3A4D-B17B-284E661AD23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475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1FC8D-FEAC-3A4D-B17B-284E661AD23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33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W"/>
              <a:t>To estimate the carbon sequestration of woodland, we decide three tree species (), and we look into Forest research map.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1FC8D-FEAC-3A4D-B17B-284E661AD23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18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1FC8D-FEAC-3A4D-B17B-284E661AD23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464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1FC8D-FEAC-3A4D-B17B-284E661AD23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024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871864" y="4149080"/>
            <a:ext cx="6264696" cy="79208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400" b="1" i="0">
                <a:solidFill>
                  <a:srgbClr val="633E88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/>
              <a:t>Presenter’s Name and Title, </a:t>
            </a:r>
            <a:br>
              <a:rPr lang="en-GB"/>
            </a:br>
            <a:r>
              <a:rPr lang="en-GB"/>
              <a:t>Arial Bold 22pt</a:t>
            </a:r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873469" y="5229200"/>
            <a:ext cx="6264696" cy="50405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/>
              <a:t>Date, Arial 22pt</a:t>
            </a:r>
            <a:endParaRPr lang="en-US"/>
          </a:p>
        </p:txBody>
      </p:sp>
      <p:sp>
        <p:nvSpPr>
          <p:cNvPr id="5" name="Text Placeholder 17"/>
          <p:cNvSpPr txBox="1">
            <a:spLocks/>
          </p:cNvSpPr>
          <p:nvPr userDrawn="1"/>
        </p:nvSpPr>
        <p:spPr>
          <a:xfrm>
            <a:off x="4871864" y="6021288"/>
            <a:ext cx="6264696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0" err="1">
                <a:solidFill>
                  <a:srgbClr val="633E88"/>
                </a:solidFill>
              </a:rPr>
              <a:t>www.cranfield.ac.uk</a:t>
            </a:r>
            <a:endParaRPr lang="en-GB" sz="2400" b="0">
              <a:solidFill>
                <a:srgbClr val="633E88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263352" y="188640"/>
            <a:ext cx="1296144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" y="1028112"/>
            <a:ext cx="3409000" cy="3409000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20D488C4-4CA0-FD40-9E6D-2C0E30F1F3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1864" y="1700460"/>
            <a:ext cx="6264696" cy="21605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pPr lvl="0"/>
            <a:r>
              <a:rPr lang="en-GB"/>
              <a:t>Presentation or Chapter Title, Arial 32pt Bold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035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5231904" cy="6857999"/>
          </a:xfrm>
          <a:prstGeom prst="rect">
            <a:avLst/>
          </a:prstGeom>
          <a:solidFill>
            <a:srgbClr val="273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5231904" y="1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Image/media area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268760"/>
            <a:ext cx="4440493" cy="511256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Body copy, Arial 20pt minimum</a:t>
            </a:r>
          </a:p>
          <a:p>
            <a:pPr lvl="0"/>
            <a:r>
              <a:rPr lang="en-US"/>
              <a:t>Bullet points should always be round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AFE373-A09D-C844-B6EA-A20453D18C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404665"/>
            <a:ext cx="4440493" cy="575966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Title, Arial Bold 20pt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248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5231904" cy="6857999"/>
          </a:xfrm>
          <a:prstGeom prst="rect">
            <a:avLst/>
          </a:prstGeom>
          <a:solidFill>
            <a:srgbClr val="5B7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  <a:solidFill>
                <a:srgbClr val="5B7813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5231904" y="1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Image/media area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4464D7D1-6086-BF42-A627-65935218E2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268760"/>
            <a:ext cx="4440493" cy="511256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Body copy, Arial 20pt minimum</a:t>
            </a:r>
          </a:p>
          <a:p>
            <a:pPr lvl="0"/>
            <a:r>
              <a:rPr lang="en-US"/>
              <a:t>Bullet points should always be round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EBC2D719-AF96-0A48-B299-C4B19D54F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404665"/>
            <a:ext cx="4440493" cy="575966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Title, Arial Bold 20pt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392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5231904" cy="6857999"/>
          </a:xfrm>
          <a:prstGeom prst="rect">
            <a:avLst/>
          </a:prstGeom>
          <a:solidFill>
            <a:srgbClr val="812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5231904" y="1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Image/media area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7664347-5115-5342-9F78-C60E2195F3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268760"/>
            <a:ext cx="4440493" cy="511256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Body copy, Arial 20pt minimum</a:t>
            </a:r>
          </a:p>
          <a:p>
            <a:pPr lvl="0"/>
            <a:r>
              <a:rPr lang="en-US"/>
              <a:t>Bullet points should always be round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797CFBEE-5A52-5048-A348-81599E30B9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404665"/>
            <a:ext cx="4440493" cy="575966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Title, Arial Bold 20pt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03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5231904" cy="6857999"/>
          </a:xfrm>
          <a:prstGeom prst="rect">
            <a:avLst/>
          </a:prstGeom>
          <a:solidFill>
            <a:srgbClr val="44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5231904" y="1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Image/media area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0AFAE58-DB3E-714E-B69B-EF5E585909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268760"/>
            <a:ext cx="4440493" cy="511256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Body copy, Arial 20pt minimum</a:t>
            </a:r>
          </a:p>
          <a:p>
            <a:pPr lvl="0"/>
            <a:r>
              <a:rPr lang="en-US"/>
              <a:t>Bullet points should always be round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3AABD9F-B0D6-2742-96EB-88F53C9A5A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404665"/>
            <a:ext cx="4440493" cy="575966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Title, Arial Bold 20pt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478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5231904" cy="6857999"/>
          </a:xfrm>
          <a:prstGeom prst="rect">
            <a:avLst/>
          </a:prstGeom>
          <a:solidFill>
            <a:srgbClr val="820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5231904" y="1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Image/media area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B243509-644F-0841-B172-73C9CD99CD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268760"/>
            <a:ext cx="4440493" cy="511256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Body copy, Arial 20pt minimum</a:t>
            </a:r>
          </a:p>
          <a:p>
            <a:pPr lvl="0"/>
            <a:r>
              <a:rPr lang="en-US"/>
              <a:t>Bullet points should always be round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6DD60F1F-6141-5A48-B0D1-7EE4D9E05D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404665"/>
            <a:ext cx="4440493" cy="575966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Title, Arial Bold 20pt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051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5231904" cy="6857999"/>
          </a:xfrm>
          <a:prstGeom prst="rect">
            <a:avLst/>
          </a:prstGeom>
          <a:solidFill>
            <a:srgbClr val="DD7A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5231904" y="1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Image/media area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B897FEE-C789-DC46-BD0C-DBEC9793AE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268760"/>
            <a:ext cx="4440493" cy="511256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rgbClr val="091932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091932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rgbClr val="091932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rgbClr val="091932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rgbClr val="091932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Body copy, Arial 20pt minimum</a:t>
            </a:r>
          </a:p>
          <a:p>
            <a:pPr lvl="0"/>
            <a:r>
              <a:rPr lang="en-US"/>
              <a:t>Bullet points should always be round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B00BD2AC-376D-C449-9214-D9161F74BA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404665"/>
            <a:ext cx="4440493" cy="575966"/>
          </a:xfrm>
        </p:spPr>
        <p:txBody>
          <a:bodyPr>
            <a:normAutofit/>
          </a:bodyPr>
          <a:lstStyle>
            <a:lvl1pPr>
              <a:defRPr sz="2000">
                <a:solidFill>
                  <a:srgbClr val="091932"/>
                </a:solidFill>
              </a:defRPr>
            </a:lvl1pPr>
          </a:lstStyle>
          <a:p>
            <a:r>
              <a:rPr lang="en-US"/>
              <a:t>Slide Title, Arial Bold 20pt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488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" y="1028112"/>
            <a:ext cx="3409000" cy="340900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4871864" y="2924944"/>
            <a:ext cx="6336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>
                <a:solidFill>
                  <a:srgbClr val="633E88"/>
                </a:solidFill>
                <a:latin typeface="Arial" charset="0"/>
                <a:ea typeface="Arial" charset="0"/>
                <a:cs typeface="Arial" charset="0"/>
              </a:rPr>
              <a:t>T: +44 (0)1234 750111</a:t>
            </a:r>
            <a:endParaRPr lang="en-US" sz="2800" b="1">
              <a:solidFill>
                <a:srgbClr val="633E88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5CDC779-18E2-D042-9784-0A3C1B766EDD}"/>
              </a:ext>
            </a:extLst>
          </p:cNvPr>
          <p:cNvGrpSpPr/>
          <p:nvPr userDrawn="1"/>
        </p:nvGrpSpPr>
        <p:grpSpPr>
          <a:xfrm>
            <a:off x="4727848" y="4221088"/>
            <a:ext cx="3309496" cy="1836446"/>
            <a:chOff x="4727848" y="4487818"/>
            <a:chExt cx="3309496" cy="183644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B363BCB-7192-754D-B548-5268FAC338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7848" y="4487818"/>
              <a:ext cx="3309496" cy="183644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2624121-48CC-B144-968F-952A6BB69AE8}"/>
                </a:ext>
              </a:extLst>
            </p:cNvPr>
            <p:cNvSpPr/>
            <p:nvPr userDrawn="1"/>
          </p:nvSpPr>
          <p:spPr>
            <a:xfrm>
              <a:off x="4871864" y="5229200"/>
              <a:ext cx="504056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DB75F4FA-FF01-9F49-8665-67211925D9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3872" y="5218549"/>
              <a:ext cx="360040" cy="36004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7AFF30E-E2D0-3F45-873B-62173F062F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1864" y="1988840"/>
            <a:ext cx="7056523" cy="864000"/>
          </a:xfrm>
        </p:spPr>
        <p:txBody>
          <a:bodyPr/>
          <a:lstStyle/>
          <a:p>
            <a:r>
              <a:rPr lang="en-GB" sz="2800" b="1" err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r>
              <a:rPr lang="en-GB" sz="28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rPr>
              <a:t>/your-specific-</a:t>
            </a:r>
            <a:r>
              <a:rPr lang="en-GB" sz="2800" b="1" err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rPr>
              <a:t>url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64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CE74D-F41C-68FF-BE65-E66AE3C5A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4E19A-6339-6F42-B4B9-B98999ED4B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C1BC15-4B77-9C7C-DDFF-3AC7BC01D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6B7C5E-371B-ACCB-0311-BB78420B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00A6E-3579-4276-AD9F-4476E5B5EF92}" type="datetimeFigureOut">
              <a:rPr lang="en-GB" smtClean="0"/>
              <a:t>25/04/2023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A062C6-5D55-86CE-F979-44876E505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BC2F85-57AC-E3B7-B045-D69BBA6C9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EFA91-A9F6-42A8-B1E4-C7DC4B65B9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137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chapter slide">
    <p:bg>
      <p:bgPr>
        <a:solidFill>
          <a:srgbClr val="273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C8ED37F-4749-C941-A09F-A756FEE2FA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76807" y="-27320"/>
            <a:ext cx="12223571" cy="6875758"/>
          </a:xfrm>
          <a:prstGeom prst="rect">
            <a:avLst/>
          </a:prstGeom>
        </p:spPr>
      </p:pic>
      <p:sp>
        <p:nvSpPr>
          <p:cNvPr id="7" name="Text Placeholder 17"/>
          <p:cNvSpPr txBox="1">
            <a:spLocks/>
          </p:cNvSpPr>
          <p:nvPr userDrawn="1"/>
        </p:nvSpPr>
        <p:spPr>
          <a:xfrm>
            <a:off x="800101" y="6057886"/>
            <a:ext cx="3557588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1800" b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087889" y="4437112"/>
            <a:ext cx="6480000" cy="6480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/>
              <a:t>Presenter’s Name and Title,</a:t>
            </a:r>
            <a:br>
              <a:rPr lang="en-GB"/>
            </a:br>
            <a:r>
              <a:rPr lang="en-GB"/>
              <a:t>Arial Bold 22pt</a:t>
            </a:r>
            <a:endParaRPr lang="en-US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5087889" y="5239462"/>
            <a:ext cx="6480000" cy="49379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/>
              <a:t>Date, Arial 20pt</a:t>
            </a:r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D241F5D-EDA6-D445-84C8-6F53710C7E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7888" y="2492896"/>
            <a:ext cx="6480000" cy="1789938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Presentation or Chapter Title, Arial Bold 36pt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236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, with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871864" y="4005064"/>
            <a:ext cx="6264696" cy="7920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 i="0">
                <a:solidFill>
                  <a:srgbClr val="633E88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/>
              <a:t>Presenter’s Name and Title, Arial Bold 22pt</a:t>
            </a:r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873469" y="4941168"/>
            <a:ext cx="6264696" cy="50405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/>
              <a:t>Date, Arial 20pt</a:t>
            </a:r>
            <a:endParaRPr lang="en-US"/>
          </a:p>
        </p:txBody>
      </p:sp>
      <p:sp>
        <p:nvSpPr>
          <p:cNvPr id="5" name="Text Placeholder 17"/>
          <p:cNvSpPr txBox="1">
            <a:spLocks/>
          </p:cNvSpPr>
          <p:nvPr userDrawn="1"/>
        </p:nvSpPr>
        <p:spPr>
          <a:xfrm>
            <a:off x="4871864" y="5661248"/>
            <a:ext cx="6264696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0" err="1"/>
              <a:t>www.cranfield.ac.uk</a:t>
            </a:r>
            <a:endParaRPr lang="en-GB" sz="2400" b="0"/>
          </a:p>
        </p:txBody>
      </p:sp>
      <p:sp>
        <p:nvSpPr>
          <p:cNvPr id="2" name="Rectangle 1"/>
          <p:cNvSpPr/>
          <p:nvPr userDrawn="1"/>
        </p:nvSpPr>
        <p:spPr>
          <a:xfrm>
            <a:off x="263352" y="188640"/>
            <a:ext cx="1296144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" y="1028112"/>
            <a:ext cx="3409000" cy="3409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9C27177-E4BE-2048-AF1F-2EA987317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1864" y="1700460"/>
            <a:ext cx="6264696" cy="21605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pPr lvl="0"/>
            <a:r>
              <a:rPr lang="en-GB"/>
              <a:t>Presentation or Chapter Title, Arial Bold 32pt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93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07368" y="1412776"/>
            <a:ext cx="11377264" cy="7920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200" b="1">
                <a:solidFill>
                  <a:srgbClr val="633E88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/>
              <a:t>Sub-header, Arial Bold 22pt</a:t>
            </a:r>
            <a:endParaRPr lang="en-US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2348881"/>
            <a:ext cx="11377264" cy="396043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Body copy, Arial 20pt minimum</a:t>
            </a:r>
          </a:p>
          <a:p>
            <a:pPr lvl="0"/>
            <a:r>
              <a:rPr lang="en-US"/>
              <a:t>Bullet points should always be round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C5955C-285E-1E49-94FA-A19723F5BB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lvl="0"/>
            <a:r>
              <a:rPr lang="en-US"/>
              <a:t>Slide Title, Arial Bold 28pt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525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Body copy, with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 userDrawn="1"/>
        </p:nvSpPr>
        <p:spPr>
          <a:xfrm>
            <a:off x="8904312" y="6414383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6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07368" y="1412776"/>
            <a:ext cx="11377264" cy="7920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200" b="1">
                <a:solidFill>
                  <a:srgbClr val="633E88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/>
              <a:t>Sub-header, Arial Bold 22pt</a:t>
            </a:r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2348881"/>
            <a:ext cx="11377264" cy="3816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Body copy, Arial 20pt minimum</a:t>
            </a:r>
          </a:p>
          <a:p>
            <a:pPr lvl="0"/>
            <a:r>
              <a:rPr lang="en-US"/>
              <a:t>Bullet points should always be round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EFB735-DD2D-6C43-8C92-723CF417AD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lvl="0"/>
            <a:r>
              <a:rPr lang="en-US"/>
              <a:t>Slide Title, Arial Bold 28pt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0943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Body copy, Image, with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07368" y="1412776"/>
            <a:ext cx="6696744" cy="7920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200" b="1">
                <a:solidFill>
                  <a:srgbClr val="633E88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/>
              <a:t>Sub-header, Arial Bold 22pt</a:t>
            </a:r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2348881"/>
            <a:ext cx="6696744" cy="3816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Body copy, Arial 20pt minimum</a:t>
            </a:r>
          </a:p>
          <a:p>
            <a:pPr lvl="0"/>
            <a:r>
              <a:rPr lang="en-US"/>
              <a:t>Bullet points should always be round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0" y="6309320"/>
            <a:ext cx="12192000" cy="548680"/>
          </a:xfrm>
          <a:prstGeom prst="rect">
            <a:avLst/>
          </a:prstGeom>
          <a:solidFill>
            <a:srgbClr val="0C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904312" y="6414383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6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7248525" y="1412776"/>
            <a:ext cx="4535488" cy="475210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Image/media area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35A020-0B8F-B142-977A-14DAC4F9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lvl="0"/>
            <a:r>
              <a:rPr lang="en-US"/>
              <a:t>Slide Title, Arial Bold 28pt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667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ody copy, Image, with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412776"/>
            <a:ext cx="6696744" cy="475210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Body copy, Arial 20pt minimum</a:t>
            </a:r>
          </a:p>
          <a:p>
            <a:pPr lvl="0"/>
            <a:r>
              <a:rPr lang="en-US"/>
              <a:t>Bullet points should always be round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0" y="6309320"/>
            <a:ext cx="12192000" cy="548680"/>
          </a:xfrm>
          <a:prstGeom prst="rect">
            <a:avLst/>
          </a:prstGeom>
          <a:solidFill>
            <a:srgbClr val="0C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904312" y="6414383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6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7248525" y="1412776"/>
            <a:ext cx="4535488" cy="475210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Image/media area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5AF555-DCE6-3548-BA28-58780E1397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lvl="0"/>
            <a:r>
              <a:rPr lang="en-US"/>
              <a:t>Slide Title, Arial Bold 28pt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229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wo column body copy, with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407367" y="1412776"/>
            <a:ext cx="5688634" cy="4752105"/>
          </a:xfrm>
          <a:prstGeom prst="rect">
            <a:avLst/>
          </a:prstGeom>
        </p:spPr>
        <p:txBody>
          <a:bodyPr numCol="1" spcCol="144000" anchor="t" anchorCtr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/>
              <a:t>Body copy, Arial 20pt minimum</a:t>
            </a:r>
          </a:p>
          <a:p>
            <a:pPr lvl="0"/>
            <a:r>
              <a:rPr lang="en-GB"/>
              <a:t>Column 1</a:t>
            </a:r>
          </a:p>
          <a:p>
            <a:pPr lvl="0"/>
            <a:r>
              <a:rPr lang="en-US"/>
              <a:t>Bullet points should always be circular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lvl="4"/>
            <a:endParaRPr lang="en-GB"/>
          </a:p>
          <a:p>
            <a:pPr lvl="4"/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58F97CA-806E-46D9-BD91-2EE3E4DA80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0016" y="1421452"/>
            <a:ext cx="5688634" cy="4752105"/>
          </a:xfrm>
          <a:prstGeom prst="rect">
            <a:avLst/>
          </a:prstGeom>
        </p:spPr>
        <p:txBody>
          <a:bodyPr numCol="1" spcCol="144000" anchor="t" anchorCtr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/>
              <a:t>Body copy, Arial 20pt minimum</a:t>
            </a:r>
          </a:p>
          <a:p>
            <a:pPr lvl="0"/>
            <a:r>
              <a:rPr lang="en-GB"/>
              <a:t>Column 2</a:t>
            </a:r>
          </a:p>
          <a:p>
            <a:pPr lvl="0"/>
            <a:r>
              <a:rPr lang="en-US"/>
              <a:t>Bullet points should always be circular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lvl="4"/>
            <a:endParaRPr lang="en-GB"/>
          </a:p>
          <a:p>
            <a:pPr lvl="4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0" y="6309320"/>
            <a:ext cx="12192000" cy="548680"/>
          </a:xfrm>
          <a:prstGeom prst="rect">
            <a:avLst/>
          </a:prstGeom>
          <a:solidFill>
            <a:srgbClr val="0C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904312" y="6414383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6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631D12A-1668-3643-AEE6-D4594EF141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800" y="365126"/>
            <a:ext cx="11376000" cy="909550"/>
          </a:xfrm>
        </p:spPr>
        <p:txBody>
          <a:bodyPr/>
          <a:lstStyle/>
          <a:p>
            <a:pPr lvl="0"/>
            <a:r>
              <a:rPr lang="en-US"/>
              <a:t>Slide Title, Arial Bold 28pt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301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Large image area, with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309320"/>
            <a:ext cx="12192000" cy="548680"/>
          </a:xfrm>
          <a:prstGeom prst="rect">
            <a:avLst/>
          </a:prstGeom>
          <a:solidFill>
            <a:srgbClr val="0C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8904312" y="6414383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6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407368" y="1412776"/>
            <a:ext cx="11376645" cy="475210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Image/media area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58AE33-59A8-B44E-BE90-E25CB8F0C2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lvl="0"/>
            <a:r>
              <a:rPr lang="en-US"/>
              <a:t>Slide Title, Arial Bold 28pt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5800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dy copy, Image, with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404664"/>
            <a:ext cx="6552728" cy="576021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/>
            </a:lvl2pPr>
            <a:lvl3pPr>
              <a:lnSpc>
                <a:spcPct val="100000"/>
              </a:lnSpc>
              <a:defRPr sz="2000" b="0" i="0"/>
            </a:lvl3pPr>
            <a:lvl4pPr>
              <a:lnSpc>
                <a:spcPct val="100000"/>
              </a:lnSpc>
              <a:defRPr sz="2000" b="0" i="0"/>
            </a:lvl4pPr>
            <a:lvl5pPr marL="21717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 i="0"/>
            </a:lvl5pPr>
          </a:lstStyle>
          <a:p>
            <a:pPr lvl="0"/>
            <a:r>
              <a:rPr lang="en-GB"/>
              <a:t>Body copy, Arial 20pt minimum</a:t>
            </a:r>
          </a:p>
          <a:p>
            <a:pPr lvl="0"/>
            <a:r>
              <a:rPr lang="en-US"/>
              <a:t>Bullet points should always be circular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6309320"/>
            <a:ext cx="12192000" cy="548680"/>
          </a:xfrm>
          <a:prstGeom prst="rect">
            <a:avLst/>
          </a:prstGeom>
          <a:solidFill>
            <a:srgbClr val="0C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8904312" y="6414383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6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7248525" y="404664"/>
            <a:ext cx="4535488" cy="576021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Image/media area</a:t>
            </a:r>
          </a:p>
        </p:txBody>
      </p:sp>
    </p:spTree>
    <p:extLst>
      <p:ext uri="{BB962C8B-B14F-4D97-AF65-F5344CB8AC3E}">
        <p14:creationId xmlns:p14="http://schemas.microsoft.com/office/powerpoint/2010/main" val="653221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body copy, with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407366" y="404664"/>
            <a:ext cx="11377265" cy="5760217"/>
          </a:xfrm>
          <a:prstGeom prst="rect">
            <a:avLst/>
          </a:prstGeom>
        </p:spPr>
        <p:txBody>
          <a:bodyPr numCol="2" spcCol="1440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/>
              <a:t>Body copy, Arial 20pt minimum</a:t>
            </a:r>
          </a:p>
          <a:p>
            <a:pPr lvl="0"/>
            <a:r>
              <a:rPr lang="en-GB"/>
              <a:t>Column 1</a:t>
            </a:r>
          </a:p>
          <a:p>
            <a:pPr lvl="0"/>
            <a:r>
              <a:rPr lang="en-US"/>
              <a:t>Bullet points should always be circular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r>
              <a:rPr lang="en-GB"/>
              <a:t>Body copy, Arial 20pt minimum</a:t>
            </a:r>
          </a:p>
          <a:p>
            <a:pPr lvl="0"/>
            <a:r>
              <a:rPr lang="en-GB"/>
              <a:t>Column 2</a:t>
            </a:r>
          </a:p>
          <a:p>
            <a:pPr lvl="0"/>
            <a:r>
              <a:rPr lang="en-US"/>
              <a:t>Bullet points should always be circular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  <a:p>
            <a:pPr lvl="4"/>
            <a:endParaRPr lang="en-GB"/>
          </a:p>
          <a:p>
            <a:pPr lvl="4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0" y="6309320"/>
            <a:ext cx="12192000" cy="548680"/>
          </a:xfrm>
          <a:prstGeom prst="rect">
            <a:avLst/>
          </a:prstGeom>
          <a:solidFill>
            <a:srgbClr val="0C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904312" y="6414383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6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</p:spTree>
    <p:extLst>
      <p:ext uri="{BB962C8B-B14F-4D97-AF65-F5344CB8AC3E}">
        <p14:creationId xmlns:p14="http://schemas.microsoft.com/office/powerpoint/2010/main" val="2198744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image area, with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309320"/>
            <a:ext cx="12192000" cy="548680"/>
          </a:xfrm>
          <a:prstGeom prst="rect">
            <a:avLst/>
          </a:prstGeom>
          <a:solidFill>
            <a:srgbClr val="0C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8904312" y="6414383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6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407368" y="404664"/>
            <a:ext cx="11376645" cy="576021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Image/media area</a:t>
            </a:r>
          </a:p>
        </p:txBody>
      </p:sp>
    </p:spTree>
    <p:extLst>
      <p:ext uri="{BB962C8B-B14F-4D97-AF65-F5344CB8AC3E}">
        <p14:creationId xmlns:p14="http://schemas.microsoft.com/office/powerpoint/2010/main" val="17382991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image areas, with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309320"/>
            <a:ext cx="12192000" cy="548680"/>
          </a:xfrm>
          <a:prstGeom prst="rect">
            <a:avLst/>
          </a:prstGeom>
          <a:solidFill>
            <a:srgbClr val="0C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904312" y="6414383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6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9" hasCustomPrompt="1"/>
          </p:nvPr>
        </p:nvSpPr>
        <p:spPr>
          <a:xfrm>
            <a:off x="6168632" y="404662"/>
            <a:ext cx="5615381" cy="57602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Image/media area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quarter" idx="20" hasCustomPrompt="1"/>
          </p:nvPr>
        </p:nvSpPr>
        <p:spPr>
          <a:xfrm>
            <a:off x="407368" y="404661"/>
            <a:ext cx="5615381" cy="57602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Image/media area</a:t>
            </a:r>
          </a:p>
        </p:txBody>
      </p:sp>
    </p:spTree>
    <p:extLst>
      <p:ext uri="{BB962C8B-B14F-4D97-AF65-F5344CB8AC3E}">
        <p14:creationId xmlns:p14="http://schemas.microsoft.com/office/powerpoint/2010/main" val="18060342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20"/>
            <a:ext cx="12192000" cy="548680"/>
          </a:xfrm>
          <a:prstGeom prst="rect">
            <a:avLst/>
          </a:prstGeom>
          <a:solidFill>
            <a:srgbClr val="0C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904312" y="6414383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6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660D99-66D7-114C-A29F-E06482059E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lvl="0"/>
            <a:r>
              <a:rPr lang="en-US"/>
              <a:t>Slide Title, Arial Bold 28pt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058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Body copy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07368" y="1412776"/>
            <a:ext cx="6696744" cy="7920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200" b="1">
                <a:solidFill>
                  <a:srgbClr val="633E88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/>
              <a:t>Sub-header, Arial Bold 22pt</a:t>
            </a:r>
            <a:endParaRPr lang="en-US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2348881"/>
            <a:ext cx="6696744" cy="396044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Body copy, Arial 20pt minimum</a:t>
            </a:r>
          </a:p>
          <a:p>
            <a:pPr lvl="0"/>
            <a:r>
              <a:rPr lang="en-US"/>
              <a:t>Bullet points should always be round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7248525" y="1412776"/>
            <a:ext cx="4535488" cy="489594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Image/media area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C4390B-5CB0-B847-B954-826FF2D688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lvl="0"/>
            <a:r>
              <a:rPr lang="en-US"/>
              <a:t>Slide Title, Arial Bold 28pt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226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tally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7411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20"/>
            <a:ext cx="12192000" cy="548680"/>
          </a:xfrm>
          <a:prstGeom prst="rect">
            <a:avLst/>
          </a:prstGeom>
          <a:solidFill>
            <a:srgbClr val="0C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904312" y="6414383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6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53B61F4-A235-AB45-A92A-8F6BC4ABC8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" y="1028112"/>
            <a:ext cx="3409000" cy="3409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A598270-3914-A941-88C7-77FE22ADFA91}"/>
              </a:ext>
            </a:extLst>
          </p:cNvPr>
          <p:cNvSpPr txBox="1"/>
          <p:nvPr userDrawn="1"/>
        </p:nvSpPr>
        <p:spPr>
          <a:xfrm>
            <a:off x="4871864" y="2924944"/>
            <a:ext cx="6336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>
                <a:solidFill>
                  <a:srgbClr val="633E88"/>
                </a:solidFill>
                <a:latin typeface="Arial" charset="0"/>
                <a:ea typeface="Arial" charset="0"/>
                <a:cs typeface="Arial" charset="0"/>
              </a:rPr>
              <a:t>T: +44 (0)1234 750111</a:t>
            </a:r>
            <a:endParaRPr lang="en-US" sz="2800" b="1">
              <a:solidFill>
                <a:srgbClr val="633E88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AA75AB7-E9E0-D143-BA94-0ACBC489891C}"/>
              </a:ext>
            </a:extLst>
          </p:cNvPr>
          <p:cNvGrpSpPr/>
          <p:nvPr userDrawn="1"/>
        </p:nvGrpSpPr>
        <p:grpSpPr>
          <a:xfrm>
            <a:off x="4727848" y="4221088"/>
            <a:ext cx="3309496" cy="1836446"/>
            <a:chOff x="4727848" y="4487818"/>
            <a:chExt cx="3309496" cy="183644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717823D-2822-B64F-AB4B-0924282620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7848" y="4487818"/>
              <a:ext cx="3309496" cy="1836446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3909CE4-023F-A547-9DA4-B956C0AF6B77}"/>
                </a:ext>
              </a:extLst>
            </p:cNvPr>
            <p:cNvSpPr/>
            <p:nvPr userDrawn="1"/>
          </p:nvSpPr>
          <p:spPr>
            <a:xfrm>
              <a:off x="4871864" y="5229200"/>
              <a:ext cx="504056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0816E0B6-BAA0-6946-A580-B7A03EDFB1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3872" y="5218549"/>
              <a:ext cx="360040" cy="36004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725B02-4237-AD4C-84E5-6226325C2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1864" y="1943386"/>
            <a:ext cx="6600056" cy="909550"/>
          </a:xfrm>
        </p:spPr>
        <p:txBody>
          <a:bodyPr/>
          <a:lstStyle>
            <a:lvl1pPr>
              <a:defRPr>
                <a:solidFill>
                  <a:srgbClr val="0C406D"/>
                </a:solidFill>
              </a:defRPr>
            </a:lvl1pPr>
          </a:lstStyle>
          <a:p>
            <a:r>
              <a:rPr lang="en-GB" sz="2800" b="1" err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r>
              <a:rPr lang="en-GB" sz="28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rPr>
              <a:t>/your-specific-</a:t>
            </a:r>
            <a:r>
              <a:rPr lang="en-GB" sz="2800" b="1" err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rPr>
              <a:t>url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0317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hapter slide">
    <p:bg>
      <p:bgPr>
        <a:solidFill>
          <a:srgbClr val="273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5" y="-27384"/>
            <a:ext cx="12223573" cy="6875887"/>
          </a:xfrm>
          <a:prstGeom prst="rect">
            <a:avLst/>
          </a:prstGeom>
        </p:spPr>
      </p:pic>
      <p:sp>
        <p:nvSpPr>
          <p:cNvPr id="7" name="Text Placeholder 17"/>
          <p:cNvSpPr txBox="1">
            <a:spLocks/>
          </p:cNvSpPr>
          <p:nvPr userDrawn="1"/>
        </p:nvSpPr>
        <p:spPr>
          <a:xfrm>
            <a:off x="800101" y="6057886"/>
            <a:ext cx="3557588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1800" b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087889" y="4437112"/>
            <a:ext cx="6480000" cy="6480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/>
              <a:t>Presenter’s Name and Title,</a:t>
            </a:r>
            <a:br>
              <a:rPr lang="en-GB"/>
            </a:br>
            <a:r>
              <a:rPr lang="en-GB"/>
              <a:t>Arial Bold 22pt</a:t>
            </a:r>
            <a:endParaRPr lang="en-US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5087889" y="5239462"/>
            <a:ext cx="6480000" cy="49379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/>
              <a:t>Date, Arial 20pt</a:t>
            </a:r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D241F5D-EDA6-D445-84C8-6F53710C7E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7888" y="2492896"/>
            <a:ext cx="6480000" cy="1789938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Presentation or Chapter Title, Arial Bold 36pt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216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chapter slide">
    <p:bg>
      <p:bgPr>
        <a:solidFill>
          <a:srgbClr val="5B78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5" y="-27384"/>
            <a:ext cx="12223573" cy="6875887"/>
          </a:xfrm>
          <a:prstGeom prst="rect">
            <a:avLst/>
          </a:prstGeom>
        </p:spPr>
      </p:pic>
      <p:sp>
        <p:nvSpPr>
          <p:cNvPr id="4" name="Text Placeholder 17"/>
          <p:cNvSpPr txBox="1">
            <a:spLocks/>
          </p:cNvSpPr>
          <p:nvPr userDrawn="1"/>
        </p:nvSpPr>
        <p:spPr>
          <a:xfrm>
            <a:off x="800101" y="6057886"/>
            <a:ext cx="3557588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1800" b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A8C46A4-397D-DA42-83BC-57B894AA84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7889" y="4437112"/>
            <a:ext cx="6480000" cy="6480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/>
              <a:t>Presenter’s Name and Title,</a:t>
            </a:r>
            <a:br>
              <a:rPr lang="en-GB"/>
            </a:br>
            <a:r>
              <a:rPr lang="en-GB"/>
              <a:t>Arial Bold 22pt</a:t>
            </a:r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9F58F5E-61DB-F047-BF9B-E07DDA5CA9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7889" y="5239462"/>
            <a:ext cx="6480000" cy="49379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/>
              <a:t>Date, Arial 20pt</a:t>
            </a:r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6393F1-D841-D649-BD88-071B8361A6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7888" y="2492896"/>
            <a:ext cx="6480000" cy="1789938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Presentation or Chapter Title, Arial Bold 36pt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185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chapter slide">
    <p:bg>
      <p:bgPr>
        <a:solidFill>
          <a:srgbClr val="8121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5" y="-27384"/>
            <a:ext cx="12223573" cy="6875887"/>
          </a:xfrm>
          <a:prstGeom prst="rect">
            <a:avLst/>
          </a:prstGeom>
        </p:spPr>
      </p:pic>
      <p:sp>
        <p:nvSpPr>
          <p:cNvPr id="4" name="Text Placeholder 17"/>
          <p:cNvSpPr txBox="1">
            <a:spLocks/>
          </p:cNvSpPr>
          <p:nvPr userDrawn="1"/>
        </p:nvSpPr>
        <p:spPr>
          <a:xfrm>
            <a:off x="800101" y="6057886"/>
            <a:ext cx="3557588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1800" b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4B1F6C-2619-C541-8A38-82E71C2382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7889" y="4437112"/>
            <a:ext cx="6480000" cy="6480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/>
              <a:t>Presenter’s Name and Title,</a:t>
            </a:r>
            <a:br>
              <a:rPr lang="en-GB"/>
            </a:br>
            <a:r>
              <a:rPr lang="en-GB"/>
              <a:t>Arial Bold 22pt</a:t>
            </a:r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AF9BFC3-B94B-AD4E-A4BE-482E2129F1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7889" y="5239462"/>
            <a:ext cx="6480000" cy="49379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/>
              <a:t>Date, Arial 20pt</a:t>
            </a:r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4482C4F-5F00-8E4F-9F74-0EB9D299BD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7888" y="2492896"/>
            <a:ext cx="6480000" cy="1789938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Presentation or Chapter Title, Arial Bold 36pt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73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chapter slide">
    <p:bg>
      <p:bgPr>
        <a:solidFill>
          <a:srgbClr val="442B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5" y="-27384"/>
            <a:ext cx="12223573" cy="6875887"/>
          </a:xfrm>
          <a:prstGeom prst="rect">
            <a:avLst/>
          </a:prstGeom>
        </p:spPr>
      </p:pic>
      <p:sp>
        <p:nvSpPr>
          <p:cNvPr id="3" name="Text Placeholder 17"/>
          <p:cNvSpPr txBox="1">
            <a:spLocks/>
          </p:cNvSpPr>
          <p:nvPr userDrawn="1"/>
        </p:nvSpPr>
        <p:spPr>
          <a:xfrm>
            <a:off x="800101" y="6057886"/>
            <a:ext cx="3557588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1800" b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DA74E17-1FFE-0D4F-8047-E1F45A6495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7889" y="4437112"/>
            <a:ext cx="6480000" cy="6480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/>
              <a:t>Presenter’s Name and Title,</a:t>
            </a:r>
            <a:br>
              <a:rPr lang="en-GB"/>
            </a:br>
            <a:r>
              <a:rPr lang="en-GB"/>
              <a:t>Arial Bold 22pt</a:t>
            </a:r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6FC34CF0-3A79-0C45-9375-3601C8DB69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7889" y="5239462"/>
            <a:ext cx="6480000" cy="49379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/>
              <a:t>Date, Arial 20pt</a:t>
            </a:r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1D3E497-56B0-094E-944B-4A44974EF8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7888" y="2492896"/>
            <a:ext cx="6480000" cy="1789938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Presentation or Chapter Title, Arial Bold 36pt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0502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chapter slide">
    <p:bg>
      <p:bgPr>
        <a:solidFill>
          <a:srgbClr val="820E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5" y="-27384"/>
            <a:ext cx="12223573" cy="6875887"/>
          </a:xfrm>
          <a:prstGeom prst="rect">
            <a:avLst/>
          </a:prstGeom>
        </p:spPr>
      </p:pic>
      <p:sp>
        <p:nvSpPr>
          <p:cNvPr id="3" name="Text Placeholder 17"/>
          <p:cNvSpPr txBox="1">
            <a:spLocks/>
          </p:cNvSpPr>
          <p:nvPr userDrawn="1"/>
        </p:nvSpPr>
        <p:spPr>
          <a:xfrm>
            <a:off x="800101" y="6057886"/>
            <a:ext cx="3557588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1800" b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4B92C5E-5B3E-3C41-A6BA-62479190B0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7889" y="4437112"/>
            <a:ext cx="6480000" cy="6480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/>
              <a:t>Presenter’s Name and Title,</a:t>
            </a:r>
            <a:br>
              <a:rPr lang="en-GB"/>
            </a:br>
            <a:r>
              <a:rPr lang="en-GB"/>
              <a:t>Arial Bold 22pt</a:t>
            </a:r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48047CF-D894-FB46-B58A-30285204B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7889" y="5239462"/>
            <a:ext cx="6480000" cy="49379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/>
              <a:t>Date, Arial 20pt</a:t>
            </a: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4BFF925-759E-A64F-BDE1-C1EC95490B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7888" y="2492896"/>
            <a:ext cx="6480000" cy="1789938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Presentation or Chapter Title, Arial Bold 36pt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887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chapter slide">
    <p:bg>
      <p:bgPr>
        <a:solidFill>
          <a:srgbClr val="DD7A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5" y="-27384"/>
            <a:ext cx="12223573" cy="6875887"/>
          </a:xfrm>
          <a:prstGeom prst="rect">
            <a:avLst/>
          </a:prstGeom>
        </p:spPr>
      </p:pic>
      <p:sp>
        <p:nvSpPr>
          <p:cNvPr id="3" name="Text Placeholder 17"/>
          <p:cNvSpPr txBox="1">
            <a:spLocks/>
          </p:cNvSpPr>
          <p:nvPr userDrawn="1"/>
        </p:nvSpPr>
        <p:spPr>
          <a:xfrm>
            <a:off x="800101" y="6057886"/>
            <a:ext cx="3557588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err="1">
                <a:solidFill>
                  <a:srgbClr val="091932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1800" b="0">
              <a:solidFill>
                <a:srgbClr val="09193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842088B4-2BB2-DE4E-9AF9-8199CE7F43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7889" y="4437112"/>
            <a:ext cx="6480000" cy="6480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>
                <a:solidFill>
                  <a:srgbClr val="09193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/>
              <a:t>Presenter’s Name and Title,</a:t>
            </a:r>
            <a:br>
              <a:rPr lang="en-GB"/>
            </a:br>
            <a:r>
              <a:rPr lang="en-GB"/>
              <a:t>Arial Bold 22pt</a:t>
            </a:r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4B5B684-7BC3-EE4F-BC79-2C0A2F00DA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7889" y="5239462"/>
            <a:ext cx="6480000" cy="49379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rgbClr val="09193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/>
              <a:t>Date, Arial 20pt</a:t>
            </a: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572AF32-9D12-D043-BDE4-C9B5B45439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7888" y="2492896"/>
            <a:ext cx="6480000" cy="1789938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rgbClr val="0919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Presentation or Chapter Title, Arial Bold 36pt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6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ody copy, Image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1412776"/>
            <a:ext cx="6696744" cy="489654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Body copy, Arial 20pt minimum</a:t>
            </a:r>
          </a:p>
          <a:p>
            <a:pPr lvl="0"/>
            <a:r>
              <a:rPr lang="en-US"/>
              <a:t>Bullet points should always be round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7248525" y="1412776"/>
            <a:ext cx="4535488" cy="489594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Image/media area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D67532-9A68-C945-B397-3859811F73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lvl="0"/>
            <a:r>
              <a:rPr lang="en-US"/>
              <a:t>Slide Title, Arial Bold 28pt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6939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wo column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6" y="1412776"/>
            <a:ext cx="11377265" cy="4896544"/>
          </a:xfrm>
          <a:prstGeom prst="rect">
            <a:avLst/>
          </a:prstGeom>
        </p:spPr>
        <p:txBody>
          <a:bodyPr numCol="2" spcCol="144000" anchor="t" anchorCtr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/>
              <a:t>Body copy, Arial 20pt minimum</a:t>
            </a:r>
          </a:p>
          <a:p>
            <a:pPr lvl="0"/>
            <a:r>
              <a:rPr lang="en-GB"/>
              <a:t>Column 1</a:t>
            </a:r>
          </a:p>
          <a:p>
            <a:pPr lvl="0"/>
            <a:r>
              <a:rPr lang="en-US"/>
              <a:t>Bullet points should always be circular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r>
              <a:rPr lang="en-GB"/>
              <a:t>Body copy, Arial 20pt minimum</a:t>
            </a:r>
          </a:p>
          <a:p>
            <a:pPr lvl="0"/>
            <a:r>
              <a:rPr lang="en-GB"/>
              <a:t>Column 2</a:t>
            </a:r>
          </a:p>
          <a:p>
            <a:pPr lvl="0"/>
            <a:r>
              <a:rPr lang="en-US"/>
              <a:t>Bullet points should always be circular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  <a:p>
            <a:pPr lvl="4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78EC47-AA3D-934C-A5C0-76716AC22B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lvl="0"/>
            <a:r>
              <a:rPr lang="en-US"/>
              <a:t>Slide Title, Arial Bold 28pt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331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Large image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quarter" idx="19" hasCustomPrompt="1"/>
          </p:nvPr>
        </p:nvSpPr>
        <p:spPr>
          <a:xfrm>
            <a:off x="407368" y="1412776"/>
            <a:ext cx="11376645" cy="489594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Image/media area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A48AAB8-0870-DC49-B97A-7A725EA98F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lvl="0"/>
            <a:r>
              <a:rPr lang="en-US"/>
              <a:t>Slide Title, Arial Bold 28pt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7904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wo image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quarter" idx="21" hasCustomPrompt="1"/>
          </p:nvPr>
        </p:nvSpPr>
        <p:spPr>
          <a:xfrm>
            <a:off x="6168632" y="1412776"/>
            <a:ext cx="5615381" cy="489594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Image/media area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22" hasCustomPrompt="1"/>
          </p:nvPr>
        </p:nvSpPr>
        <p:spPr>
          <a:xfrm>
            <a:off x="407987" y="1412776"/>
            <a:ext cx="5615381" cy="489594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Image/media area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582B4E-070C-7048-AE53-860E723D9E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lvl="0"/>
            <a:r>
              <a:rPr lang="en-US"/>
              <a:t>Slide Title, Arial Bold 28pt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902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1FEEE-5621-544D-B4F7-2372D53985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lvl="0"/>
            <a:r>
              <a:rPr lang="en-US"/>
              <a:t>Slide Title, Arial Bold 28pt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909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tally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4249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ranfield University logo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24000"/>
            <a:ext cx="972000" cy="972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58800" y="403200"/>
            <a:ext cx="102240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Slide Title, Arial Bold 28pt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800" y="1411200"/>
            <a:ext cx="11376000" cy="4769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Body copy, Arial 20pt minimum</a:t>
            </a:r>
          </a:p>
          <a:p>
            <a:pPr lvl="0"/>
            <a:r>
              <a:rPr lang="en-US"/>
              <a:t>Bullet points should always be round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20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60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44" r:id="rId16"/>
    <p:sldLayoutId id="2147483762" r:id="rId17"/>
    <p:sldLayoutId id="2147483764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solidFill>
            <a:srgbClr val="0C40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800" y="1411200"/>
            <a:ext cx="11376000" cy="4769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Body copy, Arial 20pt minimum</a:t>
            </a:r>
          </a:p>
          <a:p>
            <a:pPr lvl="0"/>
            <a:r>
              <a:rPr lang="en-US"/>
              <a:t>Bullet points should always be round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Rectangle 12"/>
          <p:cNvSpPr/>
          <p:nvPr userDrawn="1"/>
        </p:nvSpPr>
        <p:spPr>
          <a:xfrm>
            <a:off x="0" y="6309320"/>
            <a:ext cx="12192000" cy="548680"/>
          </a:xfrm>
          <a:prstGeom prst="rect">
            <a:avLst/>
          </a:prstGeom>
          <a:solidFill>
            <a:srgbClr val="0C40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8904312" y="6414383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60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60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3DE41B24-B4E8-CD48-9D80-9A1E51667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800" y="365126"/>
            <a:ext cx="11376000" cy="909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Slide Title, Arial Bold 28pt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67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08" r:id="rId2"/>
    <p:sldLayoutId id="2147483729" r:id="rId3"/>
    <p:sldLayoutId id="2147483709" r:id="rId4"/>
    <p:sldLayoutId id="2147483710" r:id="rId5"/>
    <p:sldLayoutId id="2147483712" r:id="rId6"/>
    <p:sldLayoutId id="2147483717" r:id="rId7"/>
    <p:sldLayoutId id="2147483718" r:id="rId8"/>
    <p:sldLayoutId id="2147483714" r:id="rId9"/>
    <p:sldLayoutId id="2147483727" r:id="rId10"/>
    <p:sldLayoutId id="2147483711" r:id="rId11"/>
    <p:sldLayoutId id="2147483759" r:id="rId12"/>
    <p:sldLayoutId id="2147483733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solidFill>
            <a:srgbClr val="0C40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0937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58_C390D83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67_CE009D0E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51_8808CFE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microsoft.com/office/2018/10/relationships/comments" Target="../comments/modernComment_16A_BDAE16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5E_FDF6C5FF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microsoft.com/office/2018/10/relationships/comments" Target="../comments/modernComment_164_5B256B0E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microsoft.com/office/2018/10/relationships/comments" Target="../comments/modernComment_172_D248BF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59_237177FC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ahdb.org.uk/knowledge-library/carbon-footprints-food-and-farmin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defra.gov.uk/statistics/files/defra-stats-food-family-annual-2008.pdf" TargetMode="External"/><Relationship Id="rId5" Type="http://schemas.openxmlformats.org/officeDocument/2006/relationships/hyperlink" Target="https://www.bedford.gov.uk/planning-and-building-control/planning-policy/forest-marston-vale-development-design-guidance" TargetMode="External"/><Relationship Id="rId4" Type="http://schemas.openxmlformats.org/officeDocument/2006/relationships/hyperlink" Target="https://www.centralbedfordshire.gov.uk/info/153/central_bedfordshire_local_plan_2015_to_2035/1034/adopted_local_plan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statistics/agri-climate-report-2021/agri-climate-report-2021" TargetMode="External"/><Relationship Id="rId2" Type="http://schemas.openxmlformats.org/officeDocument/2006/relationships/hyperlink" Target="https://www.gov.uk/government/news/uk-becomes-first-major-economy-to-pass-net-zero-emissions-law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chap-solutions.co.uk/wp-content/uploads/2022/08/CHAP_Net_Zero_Report_0822.pdf" TargetMode="External"/><Relationship Id="rId4" Type="http://schemas.openxmlformats.org/officeDocument/2006/relationships/hyperlink" Target="https://www.farmcreditofvirginias.com/sites/default/files/From%20Birth%20to%20Steak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2_FB4B28F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microsoft.com/office/2018/10/relationships/comments" Target="../comments/modernComment_133_37FD80C0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microsoft.com/office/2018/10/relationships/comments" Target="../comments/modernComment_102_F104495E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D56B5424-5BDC-5B28-950D-5A186C478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889" y="2282157"/>
            <a:ext cx="6480000" cy="1789938"/>
          </a:xfrm>
        </p:spPr>
        <p:txBody>
          <a:bodyPr>
            <a:normAutofit/>
          </a:bodyPr>
          <a:lstStyle/>
          <a:p>
            <a:r>
              <a:rPr lang="en-GB" sz="3200">
                <a:latin typeface="Arial"/>
                <a:cs typeface="Arial"/>
              </a:rPr>
              <a:t>Net Zero Land use options around Central Bedfordshire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B5AAD92A-8BB1-D9B3-E01E-528D3FE1BAD9}"/>
              </a:ext>
            </a:extLst>
          </p:cNvPr>
          <p:cNvSpPr txBox="1">
            <a:spLocks/>
          </p:cNvSpPr>
          <p:nvPr/>
        </p:nvSpPr>
        <p:spPr>
          <a:xfrm>
            <a:off x="5023926" y="4031771"/>
            <a:ext cx="6607925" cy="11695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i="0" kern="1200">
                <a:solidFill>
                  <a:srgbClr val="633E88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Odette A, Adil Malik, A. Ebenezer, B. Godfred, D. Rajasekhar Reddy, Yen Ju Ho (I-ENV-GRPP1)</a:t>
            </a:r>
          </a:p>
          <a:p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Supervisors: Michail </a:t>
            </a:r>
            <a:r>
              <a:rPr lang="en-GB" err="1">
                <a:solidFill>
                  <a:schemeClr val="bg1"/>
                </a:solidFill>
                <a:latin typeface="Arial"/>
                <a:cs typeface="Arial"/>
              </a:rPr>
              <a:t>Giannitsopoulos</a:t>
            </a:r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, </a:t>
            </a:r>
            <a:br>
              <a:rPr lang="en-GB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Paul Burgess,  and Anil Graves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E888B7C-937C-EA39-645E-6BB72C684656}"/>
              </a:ext>
            </a:extLst>
          </p:cNvPr>
          <p:cNvSpPr txBox="1">
            <a:spLocks/>
          </p:cNvSpPr>
          <p:nvPr/>
        </p:nvSpPr>
        <p:spPr>
          <a:xfrm>
            <a:off x="5087889" y="5327914"/>
            <a:ext cx="6480000" cy="493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>
                <a:solidFill>
                  <a:schemeClr val="bg1"/>
                </a:solidFill>
                <a:latin typeface="Arial"/>
                <a:cs typeface="Arial"/>
              </a:rPr>
              <a:t>25 April 2023</a:t>
            </a:r>
          </a:p>
        </p:txBody>
      </p:sp>
    </p:spTree>
    <p:extLst>
      <p:ext uri="{BB962C8B-B14F-4D97-AF65-F5344CB8AC3E}">
        <p14:creationId xmlns:p14="http://schemas.microsoft.com/office/powerpoint/2010/main" val="2267944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5400B276-D377-2ED7-80E0-0330F78F1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altLang="zh-TW">
                <a:latin typeface="Arial"/>
                <a:ea typeface="新細明體"/>
                <a:cs typeface="Arial"/>
              </a:rPr>
              <a:t> 2. Determine range of farm sizes</a:t>
            </a:r>
            <a:endParaRPr lang="zh-TW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7C1E03-582B-1EF2-0002-D0CACD96100A}"/>
              </a:ext>
            </a:extLst>
          </p:cNvPr>
          <p:cNvSpPr txBox="1"/>
          <p:nvPr/>
        </p:nvSpPr>
        <p:spPr>
          <a:xfrm>
            <a:off x="432185" y="1464304"/>
            <a:ext cx="108751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200">
                <a:effectLst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The predicted farm size distribution for Marston Vale was derived from the farm size data for Central Bedfordshire and Bedford Borough (Defra June Survey, 2021)</a:t>
            </a:r>
            <a:endParaRPr lang="en-GB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3BCDE91-F4D2-942F-7020-122A9F5060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2226551"/>
              </p:ext>
            </p:extLst>
          </p:nvPr>
        </p:nvGraphicFramePr>
        <p:xfrm>
          <a:off x="2133298" y="3245378"/>
          <a:ext cx="7469369" cy="29467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77162">
                  <a:extLst>
                    <a:ext uri="{9D8B030D-6E8A-4147-A177-3AD203B41FA5}">
                      <a16:colId xmlns:a16="http://schemas.microsoft.com/office/drawing/2014/main" val="3129272759"/>
                    </a:ext>
                  </a:extLst>
                </a:gridCol>
                <a:gridCol w="1391093">
                  <a:extLst>
                    <a:ext uri="{9D8B030D-6E8A-4147-A177-3AD203B41FA5}">
                      <a16:colId xmlns:a16="http://schemas.microsoft.com/office/drawing/2014/main" val="1792135558"/>
                    </a:ext>
                  </a:extLst>
                </a:gridCol>
                <a:gridCol w="1772092">
                  <a:extLst>
                    <a:ext uri="{9D8B030D-6E8A-4147-A177-3AD203B41FA5}">
                      <a16:colId xmlns:a16="http://schemas.microsoft.com/office/drawing/2014/main" val="4166348334"/>
                    </a:ext>
                  </a:extLst>
                </a:gridCol>
                <a:gridCol w="1541720">
                  <a:extLst>
                    <a:ext uri="{9D8B030D-6E8A-4147-A177-3AD203B41FA5}">
                      <a16:colId xmlns:a16="http://schemas.microsoft.com/office/drawing/2014/main" val="3132360820"/>
                    </a:ext>
                  </a:extLst>
                </a:gridCol>
                <a:gridCol w="1187302">
                  <a:extLst>
                    <a:ext uri="{9D8B030D-6E8A-4147-A177-3AD203B41FA5}">
                      <a16:colId xmlns:a16="http://schemas.microsoft.com/office/drawing/2014/main" val="1969459511"/>
                    </a:ext>
                  </a:extLst>
                </a:gridCol>
              </a:tblGrid>
              <a:tr h="643246">
                <a:tc>
                  <a:txBody>
                    <a:bodyPr/>
                    <a:lstStyle/>
                    <a:p>
                      <a:endParaRPr lang="en-GB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Mean area</a:t>
                      </a:r>
                      <a:endParaRPr lang="en-US"/>
                    </a:p>
                    <a:p>
                      <a:pPr lvl="0" algn="l">
                        <a:buNone/>
                      </a:pPr>
                      <a:r>
                        <a:rPr lang="en-GB" sz="18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(ha)</a:t>
                      </a:r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No of farm holdings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% holdings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% area </a:t>
                      </a:r>
                      <a:endParaRPr lang="en-GB" sz="18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182640"/>
                  </a:ext>
                </a:extLst>
              </a:tr>
              <a:tr h="37580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GB" sz="18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&lt; 5 ha</a:t>
                      </a:r>
                      <a:endParaRPr lang="en-GB" sz="1800" b="0">
                        <a:effectLst/>
                        <a:latin typeface="Arial"/>
                        <a:ea typeface="PMingLiU" panose="02020500000000000000" pitchFamily="18" charset="-120"/>
                        <a:cs typeface="Arial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8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2.5</a:t>
                      </a:r>
                      <a:endParaRPr lang="en-GB" sz="1800" b="0">
                        <a:effectLst/>
                        <a:latin typeface="Arial"/>
                        <a:ea typeface="PMingLiU" panose="02020500000000000000" pitchFamily="18" charset="-120"/>
                        <a:cs typeface="Arial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tabLst>
                          <a:tab pos="720000" algn="dec"/>
                        </a:tabLst>
                      </a:pPr>
                      <a:r>
                        <a:rPr lang="en-GB" sz="1800" b="0">
                          <a:solidFill>
                            <a:srgbClr val="000000"/>
                          </a:solidFill>
                          <a:effectLst/>
                          <a:latin typeface="Arial"/>
                          <a:ea typeface="PMingLiU"/>
                          <a:cs typeface="Arial"/>
                        </a:rPr>
                        <a:t>37</a:t>
                      </a:r>
                      <a:endParaRPr lang="en-GB" sz="1800" b="0">
                        <a:effectLst/>
                        <a:latin typeface="Arial"/>
                        <a:ea typeface="PMingLiU"/>
                        <a:cs typeface="Arial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tabLst>
                          <a:tab pos="720000" algn="dec"/>
                        </a:tabLst>
                      </a:pPr>
                      <a:r>
                        <a:rPr lang="en-GB" sz="1800" b="0">
                          <a:solidFill>
                            <a:srgbClr val="000000"/>
                          </a:solidFill>
                          <a:effectLst/>
                          <a:latin typeface="Arial"/>
                          <a:ea typeface="PMingLiU"/>
                          <a:cs typeface="Arial"/>
                        </a:rPr>
                        <a:t>11</a:t>
                      </a:r>
                      <a:endParaRPr lang="en-GB" sz="1800" b="0">
                        <a:effectLst/>
                        <a:latin typeface="Arial"/>
                        <a:ea typeface="PMingLiU"/>
                        <a:cs typeface="Arial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tabLst>
                          <a:tab pos="720000" algn="dec"/>
                        </a:tabLst>
                      </a:pPr>
                      <a:r>
                        <a:rPr lang="en-GB" sz="18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0.2</a:t>
                      </a:r>
                      <a:endParaRPr lang="en-GB" sz="1800" b="0">
                        <a:effectLst/>
                        <a:latin typeface="Arial"/>
                        <a:ea typeface="PMingLiU" panose="02020500000000000000" pitchFamily="18" charset="-120"/>
                        <a:cs typeface="Arial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22554444"/>
                  </a:ext>
                </a:extLst>
              </a:tr>
              <a:tr h="37580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GB" sz="18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5 - 20 ha</a:t>
                      </a:r>
                      <a:endParaRPr lang="en-GB" sz="1800" b="0">
                        <a:effectLst/>
                        <a:latin typeface="Arial"/>
                        <a:ea typeface="PMingLiU" panose="02020500000000000000" pitchFamily="18" charset="-120"/>
                        <a:cs typeface="Arial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tabLst>
                          <a:tab pos="720000" algn="dec"/>
                        </a:tabLst>
                      </a:pPr>
                      <a:r>
                        <a:rPr lang="en-GB" sz="1800" b="0">
                          <a:effectLst/>
                          <a:latin typeface="Arial"/>
                          <a:cs typeface="Arial"/>
                        </a:rPr>
                        <a:t>12.5</a:t>
                      </a:r>
                      <a:endParaRPr lang="en-GB" sz="1800" b="0">
                        <a:effectLst/>
                        <a:latin typeface="Arial"/>
                        <a:ea typeface="PMingLiU" panose="02020500000000000000" pitchFamily="18" charset="-120"/>
                        <a:cs typeface="Arial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tabLst>
                          <a:tab pos="720000" algn="dec"/>
                        </a:tabLst>
                      </a:pPr>
                      <a:r>
                        <a:rPr lang="en-GB" sz="1800" b="0">
                          <a:effectLst/>
                          <a:latin typeface="Arial"/>
                          <a:ea typeface="PMingLiU"/>
                          <a:cs typeface="Arial"/>
                        </a:rPr>
                        <a:t>84</a:t>
                      </a: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tabLst>
                          <a:tab pos="720000" algn="dec"/>
                        </a:tabLst>
                      </a:pPr>
                      <a:r>
                        <a:rPr lang="en-GB" sz="1800" b="0">
                          <a:effectLst/>
                          <a:latin typeface="Arial"/>
                          <a:cs typeface="Arial"/>
                        </a:rPr>
                        <a:t>23</a:t>
                      </a:r>
                      <a:endParaRPr lang="en-GB" sz="1800" b="0">
                        <a:effectLst/>
                        <a:latin typeface="Arial"/>
                        <a:ea typeface="PMingLiU" panose="02020500000000000000" pitchFamily="18" charset="-120"/>
                        <a:cs typeface="Arial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tabLst>
                          <a:tab pos="720000" algn="dec"/>
                        </a:tabLst>
                      </a:pPr>
                      <a:r>
                        <a:rPr lang="en-GB" sz="1800" b="0">
                          <a:effectLst/>
                          <a:latin typeface="Arial"/>
                          <a:cs typeface="Arial"/>
                        </a:rPr>
                        <a:t>2.7</a:t>
                      </a:r>
                      <a:endParaRPr lang="en-GB" sz="1800" b="0">
                        <a:effectLst/>
                        <a:latin typeface="Arial"/>
                        <a:ea typeface="PMingLiU" panose="02020500000000000000" pitchFamily="18" charset="-120"/>
                        <a:cs typeface="Arial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5989669"/>
                  </a:ext>
                </a:extLst>
              </a:tr>
              <a:tr h="37580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GB" sz="18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20 - 50 ha</a:t>
                      </a:r>
                      <a:endParaRPr lang="en-GB" sz="1800" b="0">
                        <a:effectLst/>
                        <a:latin typeface="Arial"/>
                        <a:ea typeface="PMingLiU" panose="02020500000000000000" pitchFamily="18" charset="-120"/>
                        <a:cs typeface="Arial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tabLst>
                          <a:tab pos="720000" algn="dec"/>
                        </a:tabLst>
                      </a:pPr>
                      <a:r>
                        <a:rPr lang="en-GB" sz="18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35.0</a:t>
                      </a:r>
                      <a:endParaRPr lang="en-GB" sz="1800" b="0">
                        <a:effectLst/>
                        <a:latin typeface="Arial"/>
                        <a:ea typeface="PMingLiU" panose="02020500000000000000" pitchFamily="18" charset="-120"/>
                        <a:cs typeface="Arial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tabLst>
                          <a:tab pos="720000" algn="dec"/>
                        </a:tabLst>
                      </a:pPr>
                      <a:r>
                        <a:rPr lang="en-GB" sz="1800" b="0">
                          <a:solidFill>
                            <a:srgbClr val="000000"/>
                          </a:solidFill>
                          <a:effectLst/>
                          <a:latin typeface="Arial"/>
                          <a:ea typeface="PMingLiU"/>
                          <a:cs typeface="Arial"/>
                        </a:rPr>
                        <a:t>62</a:t>
                      </a:r>
                      <a:endParaRPr lang="en-GB" sz="1800" b="0">
                        <a:effectLst/>
                        <a:latin typeface="Arial"/>
                        <a:ea typeface="PMingLiU"/>
                        <a:cs typeface="Arial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tabLst>
                          <a:tab pos="720000" algn="dec"/>
                        </a:tabLst>
                      </a:pPr>
                      <a:r>
                        <a:rPr lang="en-GB" sz="1800" b="0">
                          <a:solidFill>
                            <a:srgbClr val="000000"/>
                          </a:solidFill>
                          <a:effectLst/>
                          <a:latin typeface="Arial"/>
                          <a:ea typeface="PMingLiU"/>
                          <a:cs typeface="Arial"/>
                        </a:rPr>
                        <a:t>17</a:t>
                      </a:r>
                      <a:endParaRPr lang="en-GB" sz="1800" b="0">
                        <a:effectLst/>
                        <a:latin typeface="Arial"/>
                        <a:ea typeface="PMingLiU"/>
                        <a:cs typeface="Arial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tabLst>
                          <a:tab pos="720000" algn="dec"/>
                        </a:tabLst>
                      </a:pPr>
                      <a:r>
                        <a:rPr lang="en-GB" sz="1800" b="0">
                          <a:solidFill>
                            <a:srgbClr val="000000"/>
                          </a:solidFill>
                          <a:effectLst/>
                          <a:latin typeface="Arial"/>
                          <a:ea typeface="PMingLiU"/>
                          <a:cs typeface="Arial"/>
                        </a:rPr>
                        <a:t>5.4</a:t>
                      </a:r>
                      <a:endParaRPr lang="en-GB" sz="1800" b="0">
                        <a:effectLst/>
                        <a:latin typeface="Arial"/>
                        <a:ea typeface="PMingLiU"/>
                        <a:cs typeface="Arial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73255459"/>
                  </a:ext>
                </a:extLst>
              </a:tr>
              <a:tr h="37580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GB" sz="18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50 -  100 ha</a:t>
                      </a:r>
                      <a:endParaRPr lang="en-GB" sz="1800" b="0">
                        <a:effectLst/>
                        <a:latin typeface="Arial"/>
                        <a:ea typeface="PMingLiU" panose="02020500000000000000" pitchFamily="18" charset="-120"/>
                        <a:cs typeface="Arial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tabLst>
                          <a:tab pos="720000" algn="dec"/>
                        </a:tabLst>
                      </a:pPr>
                      <a:r>
                        <a:rPr lang="en-GB" sz="18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75.0</a:t>
                      </a:r>
                      <a:endParaRPr lang="en-GB" sz="1800" b="0">
                        <a:effectLst/>
                        <a:latin typeface="Arial"/>
                        <a:ea typeface="PMingLiU" panose="02020500000000000000" pitchFamily="18" charset="-120"/>
                        <a:cs typeface="Arial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tabLst>
                          <a:tab pos="720000" algn="dec"/>
                        </a:tabLst>
                      </a:pPr>
                      <a:r>
                        <a:rPr lang="en-GB" sz="1800" b="0">
                          <a:solidFill>
                            <a:srgbClr val="000000"/>
                          </a:solidFill>
                          <a:effectLst/>
                          <a:latin typeface="Arial"/>
                          <a:ea typeface="PMingLiU"/>
                          <a:cs typeface="Arial"/>
                        </a:rPr>
                        <a:t>58</a:t>
                      </a:r>
                      <a:endParaRPr lang="en-GB" sz="1800" b="0">
                        <a:effectLst/>
                        <a:latin typeface="Arial"/>
                        <a:ea typeface="PMingLiU"/>
                        <a:cs typeface="Arial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tabLst>
                          <a:tab pos="720000" algn="dec"/>
                        </a:tabLst>
                      </a:pPr>
                      <a:r>
                        <a:rPr lang="en-GB" sz="18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16</a:t>
                      </a:r>
                      <a:endParaRPr lang="en-GB" sz="1800" b="0">
                        <a:effectLst/>
                        <a:latin typeface="Arial"/>
                        <a:ea typeface="PMingLiU" panose="02020500000000000000" pitchFamily="18" charset="-120"/>
                        <a:cs typeface="Arial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tabLst>
                          <a:tab pos="720000" algn="dec"/>
                        </a:tabLst>
                      </a:pPr>
                      <a:r>
                        <a:rPr lang="en-GB" sz="1800" b="0">
                          <a:solidFill>
                            <a:srgbClr val="000000"/>
                          </a:solidFill>
                          <a:effectLst/>
                          <a:latin typeface="Arial"/>
                          <a:ea typeface="PMingLiU"/>
                          <a:cs typeface="Arial"/>
                        </a:rPr>
                        <a:t>10.9</a:t>
                      </a:r>
                      <a:endParaRPr lang="en-GB" sz="1800" b="0">
                        <a:effectLst/>
                        <a:latin typeface="Arial"/>
                        <a:ea typeface="PMingLiU"/>
                        <a:cs typeface="Arial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1720361"/>
                  </a:ext>
                </a:extLst>
              </a:tr>
              <a:tr h="41926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GB" sz="18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≥ 100 ha</a:t>
                      </a:r>
                      <a:endParaRPr lang="en-GB" sz="1800" b="0">
                        <a:effectLst/>
                        <a:latin typeface="Arial"/>
                        <a:ea typeface="PMingLiU" panose="02020500000000000000" pitchFamily="18" charset="-120"/>
                        <a:cs typeface="Arial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tabLst>
                          <a:tab pos="720000" algn="dec"/>
                        </a:tabLst>
                      </a:pPr>
                      <a:r>
                        <a:rPr lang="en-GB" sz="18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265.0</a:t>
                      </a:r>
                      <a:endParaRPr lang="en-GB" sz="1800" b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tabLst>
                          <a:tab pos="720000" algn="dec"/>
                        </a:tabLst>
                      </a:pPr>
                      <a:r>
                        <a:rPr lang="en-GB" sz="1800" b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120</a:t>
                      </a: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tabLst>
                          <a:tab pos="720000" algn="dec"/>
                        </a:tabLst>
                      </a:pPr>
                      <a:r>
                        <a:rPr lang="en-GB" sz="1800" b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33</a:t>
                      </a: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tabLst>
                          <a:tab pos="720000" algn="dec"/>
                        </a:tabLst>
                      </a:pPr>
                      <a:r>
                        <a:rPr lang="en-GB" sz="1800" b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80.7</a:t>
                      </a: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25939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GB" sz="1800" b="1">
                          <a:latin typeface="Arial"/>
                          <a:cs typeface="Arial"/>
                        </a:rPr>
                        <a:t>Total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720000" algn="dec"/>
                        </a:tabLst>
                      </a:pPr>
                      <a:endParaRPr lang="en-GB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20000" algn="dec"/>
                        </a:tabLst>
                        <a:defRPr/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361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720000" algn="dec"/>
                        </a:tabLst>
                      </a:pPr>
                      <a:endParaRPr lang="en-GB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720000" algn="dec"/>
                        </a:tabLst>
                      </a:pPr>
                      <a:endParaRPr lang="en-GB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63353492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864C1F9-16CA-0679-A2C0-7419AC3DEAF6}"/>
              </a:ext>
            </a:extLst>
          </p:cNvPr>
          <p:cNvSpPr txBox="1"/>
          <p:nvPr/>
        </p:nvSpPr>
        <p:spPr>
          <a:xfrm>
            <a:off x="1008115" y="2794128"/>
            <a:ext cx="1054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Table 2. Farm size distribution of selected farms in Central Bedfordshire and Bedford Borough</a:t>
            </a:r>
          </a:p>
        </p:txBody>
      </p:sp>
    </p:spTree>
    <p:extLst>
      <p:ext uri="{BB962C8B-B14F-4D97-AF65-F5344CB8AC3E}">
        <p14:creationId xmlns:p14="http://schemas.microsoft.com/office/powerpoint/2010/main" val="3144158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CDFBEAF9-D813-24A9-8462-90769FB6B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altLang="zh-TW">
                <a:ea typeface="新細明體"/>
              </a:rPr>
              <a:t> 2. Determine range of farm sizes</a:t>
            </a:r>
            <a:r>
              <a:rPr lang="zh-TW" altLang="en-US">
                <a:ea typeface="新細明體"/>
              </a:rPr>
              <a:t> </a:t>
            </a:r>
          </a:p>
        </p:txBody>
      </p:sp>
      <p:pic>
        <p:nvPicPr>
          <p:cNvPr id="9" name="Content Placeholder 8" descr="Map&#10;&#10;Description automatically generated">
            <a:extLst>
              <a:ext uri="{FF2B5EF4-FFF2-40B4-BE49-F238E27FC236}">
                <a16:creationId xmlns:a16="http://schemas.microsoft.com/office/drawing/2014/main" id="{2C70DB5F-BA2B-5001-96E0-AE76B032ED5E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525" y="1509821"/>
            <a:ext cx="6580701" cy="4611103"/>
          </a:xfrm>
        </p:spPr>
      </p:pic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1D19DCCF-9A67-67F9-F9AC-7942B4BAAF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0194329"/>
              </p:ext>
            </p:extLst>
          </p:nvPr>
        </p:nvGraphicFramePr>
        <p:xfrm>
          <a:off x="424141" y="2948861"/>
          <a:ext cx="4140000" cy="21519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4000">
                  <a:extLst>
                    <a:ext uri="{9D8B030D-6E8A-4147-A177-3AD203B41FA5}">
                      <a16:colId xmlns:a16="http://schemas.microsoft.com/office/drawing/2014/main" val="3934319130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3358716702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4288159337"/>
                    </a:ext>
                  </a:extLst>
                </a:gridCol>
              </a:tblGrid>
              <a:tr h="70455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GB" sz="18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8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Mean area (ha)</a:t>
                      </a:r>
                      <a:endParaRPr lang="en-GB" sz="18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8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Number of farms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413353"/>
                  </a:ext>
                </a:extLst>
              </a:tr>
              <a:tr h="4824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 – 100 ha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75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6193275"/>
                  </a:ext>
                </a:extLst>
              </a:tr>
              <a:tr h="4824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≥ 100 ha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265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0943963"/>
                  </a:ext>
                </a:extLst>
              </a:tr>
              <a:tr h="4824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8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6907380"/>
                  </a:ext>
                </a:extLst>
              </a:tr>
            </a:tbl>
          </a:graphicData>
        </a:graphic>
      </p:graphicFrame>
      <p:sp>
        <p:nvSpPr>
          <p:cNvPr id="8" name="文字方塊 5">
            <a:extLst>
              <a:ext uri="{FF2B5EF4-FFF2-40B4-BE49-F238E27FC236}">
                <a16:creationId xmlns:a16="http://schemas.microsoft.com/office/drawing/2014/main" id="{6372BE6C-5213-B45B-2F84-ACD05821E68A}"/>
              </a:ext>
            </a:extLst>
          </p:cNvPr>
          <p:cNvSpPr txBox="1"/>
          <p:nvPr/>
        </p:nvSpPr>
        <p:spPr>
          <a:xfrm>
            <a:off x="5240376" y="6090727"/>
            <a:ext cx="66978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Figure </a:t>
            </a:r>
            <a:r>
              <a:rPr lang="en-US" altLang="zh-TW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6</a:t>
            </a:r>
            <a:r>
              <a:rPr lang="zh-TW" altLang="en-US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. </a:t>
            </a:r>
            <a:r>
              <a:rPr lang="en-GB" altLang="zh-TW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Map showing representation of </a:t>
            </a:r>
            <a:r>
              <a:rPr lang="en-US" altLang="zh-TW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58 farms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485C6B-0B79-472C-7BB6-218F4185808D}"/>
              </a:ext>
            </a:extLst>
          </p:cNvPr>
          <p:cNvSpPr txBox="1"/>
          <p:nvPr/>
        </p:nvSpPr>
        <p:spPr>
          <a:xfrm>
            <a:off x="332831" y="2460328"/>
            <a:ext cx="4907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Table 3. Area distribution for Farm-scale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DAF4AE-09C2-E6BC-422E-C396F6224F8D}"/>
              </a:ext>
            </a:extLst>
          </p:cNvPr>
          <p:cNvSpPr txBox="1"/>
          <p:nvPr/>
        </p:nvSpPr>
        <p:spPr>
          <a:xfrm>
            <a:off x="332831" y="1509821"/>
            <a:ext cx="4467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Marston Vale was divided into 58 farms of either 75 ha or 265 ha </a:t>
            </a:r>
          </a:p>
        </p:txBody>
      </p:sp>
    </p:spTree>
    <p:extLst>
      <p:ext uri="{BB962C8B-B14F-4D97-AF65-F5344CB8AC3E}">
        <p14:creationId xmlns:p14="http://schemas.microsoft.com/office/powerpoint/2010/main" val="4242070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EBF27FDB-663F-8585-EC2C-A0E7F95BF7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6820" y="1955854"/>
            <a:ext cx="6083046" cy="331823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altLang="zh-TW" sz="1800" b="1">
                <a:latin typeface="Arial" panose="020B0604020202020204" pitchFamily="34" charset="0"/>
                <a:cs typeface="Arial" panose="020B0604020202020204" pitchFamily="34" charset="0"/>
              </a:rPr>
              <a:t>Arable</a:t>
            </a:r>
            <a:endParaRPr lang="en-IN" altLang="zh-TW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IN" altLang="zh-TW" sz="1800">
                <a:latin typeface="Arial" panose="020B0604020202020204" pitchFamily="34" charset="0"/>
                <a:cs typeface="Arial" panose="020B0604020202020204" pitchFamily="34" charset="0"/>
              </a:rPr>
              <a:t>Crop yields derived from Nix (2023).</a:t>
            </a:r>
          </a:p>
          <a:p>
            <a:pPr marL="0" indent="0">
              <a:spcBef>
                <a:spcPts val="0"/>
              </a:spcBef>
              <a:buNone/>
            </a:pPr>
            <a:endParaRPr lang="en-IN" altLang="zh-TW" sz="1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IN" altLang="zh-TW" sz="1800" b="1">
                <a:latin typeface="Arial" panose="020B0604020202020204" pitchFamily="34" charset="0"/>
                <a:cs typeface="Arial" panose="020B0604020202020204" pitchFamily="34" charset="0"/>
              </a:rPr>
              <a:t>Woodland</a:t>
            </a:r>
          </a:p>
          <a:p>
            <a:pPr>
              <a:spcBef>
                <a:spcPts val="0"/>
              </a:spcBef>
            </a:pPr>
            <a:r>
              <a:rPr lang="en-IN" altLang="zh-TW" sz="1800">
                <a:latin typeface="Arial" panose="020B0604020202020204" pitchFamily="34" charset="0"/>
                <a:cs typeface="Arial" panose="020B0604020202020204" pitchFamily="34" charset="0"/>
              </a:rPr>
              <a:t>Biofuel yield derived from volume per ha for beech, oak, and sycamore species in Marston Value (</a:t>
            </a:r>
            <a:r>
              <a:rPr lang="nl-NL" altLang="zh-TW" sz="1800">
                <a:latin typeface="Arial" panose="020B0604020202020204" pitchFamily="34" charset="0"/>
                <a:cs typeface="Arial" panose="020B0604020202020204" pitchFamily="34" charset="0"/>
              </a:rPr>
              <a:t>UK Woodland Carbon Code 2021)</a:t>
            </a:r>
            <a:r>
              <a:rPr lang="en-IN" altLang="zh-TW" sz="1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IN" altLang="zh-TW" sz="1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IN" altLang="zh-TW" sz="1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IN" altLang="zh-TW" sz="1800" b="1">
                <a:latin typeface="Arial" panose="020B0604020202020204" pitchFamily="34" charset="0"/>
                <a:cs typeface="Arial" panose="020B0604020202020204" pitchFamily="34" charset="0"/>
              </a:rPr>
              <a:t>Grassland</a:t>
            </a:r>
          </a:p>
          <a:p>
            <a:pPr>
              <a:spcBef>
                <a:spcPts val="0"/>
              </a:spcBef>
            </a:pPr>
            <a:r>
              <a:rPr lang="en-IN" altLang="zh-TW" sz="1800">
                <a:latin typeface="Arial" panose="020B0604020202020204" pitchFamily="34" charset="0"/>
                <a:cs typeface="Arial" panose="020B0604020202020204" pitchFamily="34" charset="0"/>
              </a:rPr>
              <a:t>Grass feed yields converted in meat production per hectare based on suckler cows and lowland ewes (Nix 2023)</a:t>
            </a:r>
          </a:p>
          <a:p>
            <a:pPr marL="0" indent="0">
              <a:buNone/>
            </a:pPr>
            <a:endParaRPr lang="en-IN" altLang="zh-TW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0AB64FE-76CA-47BB-AE95-CE59709065EC}"/>
              </a:ext>
            </a:extLst>
          </p:cNvPr>
          <p:cNvGraphicFramePr>
            <a:graphicFrameLocks noGrp="1"/>
          </p:cNvGraphicFramePr>
          <p:nvPr>
            <p:ph sz="quarter" idx="18"/>
            <p:extLst>
              <p:ext uri="{D42A27DB-BD31-4B8C-83A1-F6EECF244321}">
                <p14:modId xmlns:p14="http://schemas.microsoft.com/office/powerpoint/2010/main" val="4105493375"/>
              </p:ext>
            </p:extLst>
          </p:nvPr>
        </p:nvGraphicFramePr>
        <p:xfrm>
          <a:off x="7454979" y="887570"/>
          <a:ext cx="4573791" cy="29584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68000">
                  <a:extLst>
                    <a:ext uri="{9D8B030D-6E8A-4147-A177-3AD203B41FA5}">
                      <a16:colId xmlns:a16="http://schemas.microsoft.com/office/drawing/2014/main" val="3934319130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val="3358716702"/>
                    </a:ext>
                  </a:extLst>
                </a:gridCol>
                <a:gridCol w="1326077">
                  <a:extLst>
                    <a:ext uri="{9D8B030D-6E8A-4147-A177-3AD203B41FA5}">
                      <a16:colId xmlns:a16="http://schemas.microsoft.com/office/drawing/2014/main" val="4288159337"/>
                    </a:ext>
                  </a:extLst>
                </a:gridCol>
              </a:tblGrid>
              <a:tr h="66533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1" kern="120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Crop type</a:t>
                      </a:r>
                      <a:endParaRPr lang="en-GB" sz="1800" b="1" kern="1200">
                        <a:solidFill>
                          <a:schemeClr val="bg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-IN" sz="1800" b="1" kern="120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Yield</a:t>
                      </a:r>
                      <a:endParaRPr lang="en-GB" sz="1800" b="1" kern="1200">
                        <a:solidFill>
                          <a:schemeClr val="bg1"/>
                        </a:solidFill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lvl="0" algn="l" defTabSz="914400">
                        <a:buNone/>
                      </a:pPr>
                      <a:r>
                        <a:rPr lang="en-IN" sz="1800" b="1" kern="120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(t/ha)</a:t>
                      </a:r>
                      <a:endParaRPr lang="en-GB" sz="1800" b="1" kern="1200">
                        <a:solidFill>
                          <a:schemeClr val="bg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-IN" sz="1800" b="1" kern="120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Yield</a:t>
                      </a:r>
                      <a:endParaRPr lang="en-GB" sz="1800" b="1" kern="1200">
                        <a:solidFill>
                          <a:schemeClr val="bg1"/>
                        </a:solidFill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lvl="0" algn="l" defTabSz="914400">
                        <a:buNone/>
                      </a:pPr>
                      <a:r>
                        <a:rPr lang="en-IN" sz="1800" b="1" kern="120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(GJ/ha)</a:t>
                      </a:r>
                      <a:endParaRPr lang="en-GB" sz="1800" b="1" kern="1200">
                        <a:solidFill>
                          <a:schemeClr val="bg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413353"/>
                  </a:ext>
                </a:extLst>
              </a:tr>
              <a:tr h="38546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Wheat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36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8.6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114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6193275"/>
                  </a:ext>
                </a:extLst>
              </a:tr>
              <a:tr h="38546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Barley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36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7.3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92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0943963"/>
                  </a:ext>
                </a:extLst>
              </a:tr>
              <a:tr h="38546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Oilseed rape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36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3.5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68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86678251"/>
                  </a:ext>
                </a:extLst>
              </a:tr>
              <a:tr h="33121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Other spring crops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36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4.3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59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5998160"/>
                  </a:ext>
                </a:extLst>
              </a:tr>
              <a:tr h="38546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Woodland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36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7.4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63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3734121"/>
                  </a:ext>
                </a:extLst>
              </a:tr>
              <a:tr h="38546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Grass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360000" algn="dec"/>
                        </a:tabLst>
                      </a:pPr>
                      <a:r>
                        <a:rPr lang="en-GB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8.4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GB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49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9597066"/>
                  </a:ext>
                </a:extLst>
              </a:tr>
            </a:tbl>
          </a:graphicData>
        </a:graphic>
      </p:graphicFrame>
      <p:sp>
        <p:nvSpPr>
          <p:cNvPr id="4" name="標題 3">
            <a:extLst>
              <a:ext uri="{FF2B5EF4-FFF2-40B4-BE49-F238E27FC236}">
                <a16:creationId xmlns:a16="http://schemas.microsoft.com/office/drawing/2014/main" id="{1781E9DC-DAD6-8F14-98EE-6C75294D4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868" y="304572"/>
            <a:ext cx="10224000" cy="864000"/>
          </a:xfrm>
        </p:spPr>
        <p:txBody>
          <a:bodyPr/>
          <a:lstStyle/>
          <a:p>
            <a:r>
              <a:rPr lang="en-IN" altLang="zh-TW">
                <a:ea typeface="新細明體"/>
              </a:rPr>
              <a:t> 3. Food and wood production</a:t>
            </a:r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4F810C-0C72-0CF9-FDFC-338EA6A49F25}"/>
              </a:ext>
            </a:extLst>
          </p:cNvPr>
          <p:cNvSpPr txBox="1"/>
          <p:nvPr/>
        </p:nvSpPr>
        <p:spPr>
          <a:xfrm>
            <a:off x="7315872" y="461913"/>
            <a:ext cx="504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Table 4.Land use “bioenergy” yields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B74CF2-BF96-1FBF-E2A2-49BDE0623064}"/>
              </a:ext>
            </a:extLst>
          </p:cNvPr>
          <p:cNvSpPr txBox="1"/>
          <p:nvPr/>
        </p:nvSpPr>
        <p:spPr>
          <a:xfrm>
            <a:off x="7315872" y="4127185"/>
            <a:ext cx="504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Table 5. Grass land feed and food yield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F5EDD71-A1FD-1D3C-F044-5AB598BDBD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828588"/>
              </p:ext>
            </p:extLst>
          </p:nvPr>
        </p:nvGraphicFramePr>
        <p:xfrm>
          <a:off x="7454979" y="4605776"/>
          <a:ext cx="4389770" cy="17170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3108870543"/>
                    </a:ext>
                  </a:extLst>
                </a:gridCol>
                <a:gridCol w="1404108">
                  <a:extLst>
                    <a:ext uri="{9D8B030D-6E8A-4147-A177-3AD203B41FA5}">
                      <a16:colId xmlns:a16="http://schemas.microsoft.com/office/drawing/2014/main" val="990778247"/>
                    </a:ext>
                  </a:extLst>
                </a:gridCol>
                <a:gridCol w="1365662">
                  <a:extLst>
                    <a:ext uri="{9D8B030D-6E8A-4147-A177-3AD203B41FA5}">
                      <a16:colId xmlns:a16="http://schemas.microsoft.com/office/drawing/2014/main" val="2737017616"/>
                    </a:ext>
                  </a:extLst>
                </a:gridCol>
              </a:tblGrid>
              <a:tr h="937673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800" b="1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Type </a:t>
                      </a:r>
                      <a:endParaRPr lang="en-IN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406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Carcass weight/yield  (kg/ha/yr)</a:t>
                      </a:r>
                      <a:endParaRPr lang="en-US" sz="18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406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800" b="1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Yield</a:t>
                      </a:r>
                      <a:endParaRPr lang="en-IN" sz="18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 algn="l">
                        <a:buNone/>
                      </a:pPr>
                      <a:r>
                        <a:rPr lang="en-IN" sz="1800" b="1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(GJ/ha/yr)</a:t>
                      </a:r>
                      <a:endParaRPr lang="en-IN" sz="18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4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881313"/>
                  </a:ext>
                </a:extLst>
              </a:tr>
              <a:tr h="38968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800" u="none" strike="noStrike">
                          <a:effectLst/>
                          <a:latin typeface="Arial"/>
                          <a:cs typeface="Arial"/>
                        </a:rPr>
                        <a:t>Beef finishers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N" sz="1800" u="none" strike="noStrike">
                          <a:effectLst/>
                          <a:latin typeface="Arial"/>
                          <a:cs typeface="Arial"/>
                        </a:rPr>
                        <a:t>215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N" sz="1800" u="none" strike="noStrike">
                          <a:effectLst/>
                          <a:latin typeface="Arial"/>
                          <a:cs typeface="Arial"/>
                        </a:rPr>
                        <a:t>1.9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4947156"/>
                  </a:ext>
                </a:extLst>
              </a:tr>
              <a:tr h="38968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Sheep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129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1.1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03924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104964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28C557D1-BB97-402F-25D6-7B742C78D0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2481430"/>
              </p:ext>
            </p:extLst>
          </p:nvPr>
        </p:nvGraphicFramePr>
        <p:xfrm>
          <a:off x="4929701" y="983698"/>
          <a:ext cx="3285027" cy="5324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標題 3">
            <a:extLst>
              <a:ext uri="{FF2B5EF4-FFF2-40B4-BE49-F238E27FC236}">
                <a16:creationId xmlns:a16="http://schemas.microsoft.com/office/drawing/2014/main" id="{EDC67BF5-FEF8-8E8C-5A6E-B6E245F49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887" y="287453"/>
            <a:ext cx="10224000" cy="864000"/>
          </a:xfrm>
        </p:spPr>
        <p:txBody>
          <a:bodyPr>
            <a:normAutofit/>
          </a:bodyPr>
          <a:lstStyle/>
          <a:p>
            <a:r>
              <a:rPr lang="en-IN" altLang="zh-TW">
                <a:latin typeface="Arial"/>
                <a:ea typeface="新細明體"/>
                <a:cs typeface="Arial"/>
              </a:rPr>
              <a:t>3. Food and wood production</a:t>
            </a:r>
            <a:endParaRPr lang="zh-TW" altLang="en-US"/>
          </a:p>
        </p:txBody>
      </p:sp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BE5873AB-E8BA-0480-0E9C-DCFCA83CD005}"/>
              </a:ext>
            </a:extLst>
          </p:cNvPr>
          <p:cNvGraphicFramePr>
            <a:graphicFrameLocks noGrp="1"/>
          </p:cNvGraphicFramePr>
          <p:nvPr>
            <p:ph sz="quarter" idx="18"/>
            <p:extLst>
              <p:ext uri="{D42A27DB-BD31-4B8C-83A1-F6EECF244321}">
                <p14:modId xmlns:p14="http://schemas.microsoft.com/office/powerpoint/2010/main" val="889997628"/>
              </p:ext>
            </p:extLst>
          </p:nvPr>
        </p:nvGraphicFramePr>
        <p:xfrm>
          <a:off x="302598" y="2714791"/>
          <a:ext cx="4428000" cy="201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8000">
                  <a:extLst>
                    <a:ext uri="{9D8B030D-6E8A-4147-A177-3AD203B41FA5}">
                      <a16:colId xmlns:a16="http://schemas.microsoft.com/office/drawing/2014/main" val="393431913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358716702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4288159337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1952017038"/>
                    </a:ext>
                  </a:extLst>
                </a:gridCol>
              </a:tblGrid>
              <a:tr h="41733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Farm </a:t>
                      </a:r>
                      <a:endParaRPr lang="en-GB" sz="18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Area (ha)</a:t>
                      </a:r>
                      <a:endParaRPr lang="en-GB" sz="18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Food production </a:t>
                      </a:r>
                    </a:p>
                    <a:p>
                      <a:pPr marL="0" algn="l" defTabSz="914400" rtl="0" eaLnBrk="1" latinLnBrk="0" hangingPunct="1"/>
                      <a:r>
                        <a:rPr lang="en-IN" sz="18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(GJ/ha/yr)</a:t>
                      </a:r>
                      <a:endParaRPr lang="en-GB" sz="18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Wood production</a:t>
                      </a:r>
                    </a:p>
                    <a:p>
                      <a:pPr marL="0" algn="l" defTabSz="914400" rtl="0" eaLnBrk="1" latinLnBrk="0" hangingPunct="1"/>
                      <a:r>
                        <a:rPr lang="en-IN" sz="18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(GJ/ha/yr)</a:t>
                      </a:r>
                      <a:endParaRPr lang="en-GB" sz="18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413353"/>
                  </a:ext>
                </a:extLst>
              </a:tr>
              <a:tr h="25276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75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105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0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6193275"/>
                  </a:ext>
                </a:extLst>
              </a:tr>
              <a:tr h="27041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271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71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16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0943963"/>
                  </a:ext>
                </a:extLst>
              </a:tr>
              <a:tr h="32199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47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269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0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63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86678251"/>
                  </a:ext>
                </a:extLst>
              </a:tr>
            </a:tbl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7305E6A5-3161-E561-02ED-712E504D7F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6516141"/>
              </p:ext>
            </p:extLst>
          </p:nvPr>
        </p:nvGraphicFramePr>
        <p:xfrm>
          <a:off x="8214728" y="983698"/>
          <a:ext cx="3674674" cy="5393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Oval 5">
            <a:extLst>
              <a:ext uri="{FF2B5EF4-FFF2-40B4-BE49-F238E27FC236}">
                <a16:creationId xmlns:a16="http://schemas.microsoft.com/office/drawing/2014/main" id="{D6325025-D53F-4C83-D2E3-26085203C47B}"/>
              </a:ext>
            </a:extLst>
          </p:cNvPr>
          <p:cNvSpPr/>
          <p:nvPr/>
        </p:nvSpPr>
        <p:spPr>
          <a:xfrm>
            <a:off x="7925511" y="1720422"/>
            <a:ext cx="196646" cy="1742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61D959C-4B98-1776-7C62-ECD68E697E08}"/>
              </a:ext>
            </a:extLst>
          </p:cNvPr>
          <p:cNvSpPr/>
          <p:nvPr/>
        </p:nvSpPr>
        <p:spPr>
          <a:xfrm>
            <a:off x="9002518" y="5970201"/>
            <a:ext cx="196646" cy="1742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Oval 5">
            <a:extLst>
              <a:ext uri="{FF2B5EF4-FFF2-40B4-BE49-F238E27FC236}">
                <a16:creationId xmlns:a16="http://schemas.microsoft.com/office/drawing/2014/main" id="{76FFCB64-DB99-8C0D-F1D3-BA10E482459D}"/>
              </a:ext>
            </a:extLst>
          </p:cNvPr>
          <p:cNvSpPr/>
          <p:nvPr/>
        </p:nvSpPr>
        <p:spPr>
          <a:xfrm>
            <a:off x="6572020" y="3085659"/>
            <a:ext cx="196646" cy="1742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1" name="Oval 5">
            <a:extLst>
              <a:ext uri="{FF2B5EF4-FFF2-40B4-BE49-F238E27FC236}">
                <a16:creationId xmlns:a16="http://schemas.microsoft.com/office/drawing/2014/main" id="{E7FDE848-A385-646C-74B3-092BFE42AD1F}"/>
              </a:ext>
            </a:extLst>
          </p:cNvPr>
          <p:cNvSpPr/>
          <p:nvPr/>
        </p:nvSpPr>
        <p:spPr>
          <a:xfrm>
            <a:off x="10831870" y="5343518"/>
            <a:ext cx="196646" cy="1742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2" name="Oval 5">
            <a:extLst>
              <a:ext uri="{FF2B5EF4-FFF2-40B4-BE49-F238E27FC236}">
                <a16:creationId xmlns:a16="http://schemas.microsoft.com/office/drawing/2014/main" id="{2728D052-881A-1B72-D63F-5F0A0E46EA1D}"/>
              </a:ext>
            </a:extLst>
          </p:cNvPr>
          <p:cNvSpPr/>
          <p:nvPr/>
        </p:nvSpPr>
        <p:spPr>
          <a:xfrm>
            <a:off x="5900626" y="5927701"/>
            <a:ext cx="201256" cy="1825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3" name="Oval 5">
            <a:extLst>
              <a:ext uri="{FF2B5EF4-FFF2-40B4-BE49-F238E27FC236}">
                <a16:creationId xmlns:a16="http://schemas.microsoft.com/office/drawing/2014/main" id="{1A35110F-E8FF-3B96-3F1F-8B2E501207FF}"/>
              </a:ext>
            </a:extLst>
          </p:cNvPr>
          <p:cNvSpPr/>
          <p:nvPr/>
        </p:nvSpPr>
        <p:spPr>
          <a:xfrm>
            <a:off x="11608241" y="1546210"/>
            <a:ext cx="196646" cy="1742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" name="文字方塊 10">
            <a:extLst>
              <a:ext uri="{FF2B5EF4-FFF2-40B4-BE49-F238E27FC236}">
                <a16:creationId xmlns:a16="http://schemas.microsoft.com/office/drawing/2014/main" id="{6852629E-CE37-CBD9-D5A0-04758DEFD616}"/>
              </a:ext>
            </a:extLst>
          </p:cNvPr>
          <p:cNvSpPr txBox="1"/>
          <p:nvPr/>
        </p:nvSpPr>
        <p:spPr>
          <a:xfrm>
            <a:off x="253615" y="1720422"/>
            <a:ext cx="408241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Table </a:t>
            </a:r>
            <a:r>
              <a:rPr lang="en-GB" altLang="zh-TW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6</a:t>
            </a:r>
            <a:r>
              <a:rPr lang="zh-TW" altLang="en-US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. </a:t>
            </a:r>
            <a:r>
              <a:rPr lang="en-GB" altLang="zh-TW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Example levels of food and wood for selected farms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24E13-2A9B-186B-705F-A9ABB28D4F06}"/>
              </a:ext>
            </a:extLst>
          </p:cNvPr>
          <p:cNvSpPr txBox="1"/>
          <p:nvPr/>
        </p:nvSpPr>
        <p:spPr>
          <a:xfrm>
            <a:off x="5937600" y="6304002"/>
            <a:ext cx="367134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Figure 7. Food per farm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2524EE-9D4E-7BCD-51DC-0CB399A331D7}"/>
              </a:ext>
            </a:extLst>
          </p:cNvPr>
          <p:cNvSpPr txBox="1"/>
          <p:nvPr/>
        </p:nvSpPr>
        <p:spPr>
          <a:xfrm>
            <a:off x="8911597" y="6289810"/>
            <a:ext cx="412363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Figure 8. Wood per farm</a:t>
            </a:r>
          </a:p>
        </p:txBody>
      </p:sp>
    </p:spTree>
    <p:extLst>
      <p:ext uri="{BB962C8B-B14F-4D97-AF65-F5344CB8AC3E}">
        <p14:creationId xmlns:p14="http://schemas.microsoft.com/office/powerpoint/2010/main" val="3250344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EBF27FDB-663F-8585-EC2C-A0E7F95BF7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049" y="1503010"/>
            <a:ext cx="4684487" cy="4896544"/>
          </a:xfrm>
        </p:spPr>
        <p:txBody>
          <a:bodyPr>
            <a:normAutofit/>
          </a:bodyPr>
          <a:lstStyle/>
          <a:p>
            <a:r>
              <a:rPr lang="en-IN" altLang="zh-TW" sz="1900">
                <a:latin typeface="Arial" panose="020B0604020202020204" pitchFamily="34" charset="0"/>
                <a:cs typeface="Arial" panose="020B0604020202020204" pitchFamily="34" charset="0"/>
              </a:rPr>
              <a:t>Annual net margin </a:t>
            </a:r>
            <a:r>
              <a:rPr lang="en-US" altLang="zh-TW" sz="190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zh-TW" sz="1900" i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zh-TW" sz="190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altLang="zh-TW" sz="1900" i="1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US" altLang="zh-TW" sz="190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altLang="zh-TW" sz="1900" i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TW" sz="19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altLang="zh-TW" sz="19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1900"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r>
              <a:rPr lang="en-US" altLang="zh-TW" sz="1900" i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zh-TW" sz="1900">
                <a:latin typeface="Arial" panose="020B0604020202020204" pitchFamily="34" charset="0"/>
                <a:cs typeface="Arial" panose="020B0604020202020204" pitchFamily="34" charset="0"/>
              </a:rPr>
              <a:t> is the crop &amp; livestock revenue, </a:t>
            </a:r>
            <a:br>
              <a:rPr lang="en-US" altLang="zh-TW" sz="19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1900" i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zh-TW" sz="1900">
                <a:latin typeface="Arial" panose="020B0604020202020204" pitchFamily="34" charset="0"/>
                <a:cs typeface="Arial" panose="020B0604020202020204" pitchFamily="34" charset="0"/>
              </a:rPr>
              <a:t> is the variable costs and A</a:t>
            </a:r>
            <a:r>
              <a:rPr lang="en-US" altLang="zh-TW" sz="19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900">
                <a:latin typeface="Arial" panose="020B0604020202020204" pitchFamily="34" charset="0"/>
                <a:cs typeface="Arial" panose="020B0604020202020204" pitchFamily="34" charset="0"/>
              </a:rPr>
              <a:t>is the assignable fixed costs </a:t>
            </a:r>
            <a:r>
              <a:rPr lang="en-IN" altLang="zh-TW" sz="1900">
                <a:latin typeface="Arial" panose="020B0604020202020204" pitchFamily="34" charset="0"/>
                <a:cs typeface="Arial" panose="020B0604020202020204" pitchFamily="34" charset="0"/>
              </a:rPr>
              <a:t>derived </a:t>
            </a:r>
            <a:br>
              <a:rPr lang="en-IN" altLang="zh-TW" sz="19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altLang="zh-TW" sz="1900">
                <a:latin typeface="Arial" panose="020B0604020202020204" pitchFamily="34" charset="0"/>
                <a:cs typeface="Arial" panose="020B0604020202020204" pitchFamily="34" charset="0"/>
              </a:rPr>
              <a:t>from Nix (2023).</a:t>
            </a:r>
          </a:p>
          <a:p>
            <a:r>
              <a:rPr lang="en-IN" altLang="zh-TW" sz="1900">
                <a:latin typeface="Arial" panose="020B0604020202020204" pitchFamily="34" charset="0"/>
                <a:cs typeface="Arial" panose="020B0604020202020204" pitchFamily="34" charset="0"/>
              </a:rPr>
              <a:t>Area payments are also derived from Nix (2023).</a:t>
            </a:r>
          </a:p>
          <a:p>
            <a:r>
              <a:rPr lang="en-IN" altLang="zh-TW" sz="1900">
                <a:latin typeface="Arial" panose="020B0604020202020204" pitchFamily="34" charset="0"/>
                <a:cs typeface="Arial" panose="020B0604020202020204" pitchFamily="34" charset="0"/>
              </a:rPr>
              <a:t>For woodland, equivalent annual value </a:t>
            </a:r>
            <a:br>
              <a:rPr lang="en-IN" altLang="zh-TW" sz="19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900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 estimated based on timber </a:t>
            </a:r>
            <a:r>
              <a:rPr lang="en-IN" altLang="zh-TW" sz="1900">
                <a:latin typeface="Arial" panose="020B0604020202020204" pitchFamily="34" charset="0"/>
                <a:cs typeface="Arial" panose="020B0604020202020204" pitchFamily="34" charset="0"/>
              </a:rPr>
              <a:t>volume per ha derived from  </a:t>
            </a:r>
            <a:r>
              <a:rPr lang="nl-NL" altLang="zh-TW" sz="1900">
                <a:latin typeface="Arial" panose="020B0604020202020204" pitchFamily="34" charset="0"/>
                <a:cs typeface="Arial" panose="020B0604020202020204" pitchFamily="34" charset="0"/>
              </a:rPr>
              <a:t>UK Woodland Carbon Code (2021)</a:t>
            </a:r>
            <a:r>
              <a:rPr lang="en-GB" sz="1900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plantation &amp; </a:t>
            </a:r>
            <a:r>
              <a:rPr lang="en-GB" sz="19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maintenance </a:t>
            </a:r>
            <a:r>
              <a:rPr lang="en-GB" sz="1900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costs derived from Nix (2023).</a:t>
            </a:r>
            <a:endParaRPr lang="en-IN" altLang="zh-TW" sz="19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IN" altLang="zh-TW"/>
          </a:p>
          <a:p>
            <a:endParaRPr lang="en-IN" altLang="zh-TW"/>
          </a:p>
          <a:p>
            <a:endParaRPr lang="zh-TW" alt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0AB64FE-76CA-47BB-AE95-CE59709065EC}"/>
              </a:ext>
            </a:extLst>
          </p:cNvPr>
          <p:cNvGraphicFramePr>
            <a:graphicFrameLocks noGrp="1"/>
          </p:cNvGraphicFramePr>
          <p:nvPr>
            <p:ph sz="quarter" idx="18"/>
            <p:extLst>
              <p:ext uri="{D42A27DB-BD31-4B8C-83A1-F6EECF244321}">
                <p14:modId xmlns:p14="http://schemas.microsoft.com/office/powerpoint/2010/main" val="3506237439"/>
              </p:ext>
            </p:extLst>
          </p:nvPr>
        </p:nvGraphicFramePr>
        <p:xfrm>
          <a:off x="5430637" y="1660401"/>
          <a:ext cx="6419627" cy="4754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93565">
                  <a:extLst>
                    <a:ext uri="{9D8B030D-6E8A-4147-A177-3AD203B41FA5}">
                      <a16:colId xmlns:a16="http://schemas.microsoft.com/office/drawing/2014/main" val="3934319130"/>
                    </a:ext>
                  </a:extLst>
                </a:gridCol>
                <a:gridCol w="883476">
                  <a:extLst>
                    <a:ext uri="{9D8B030D-6E8A-4147-A177-3AD203B41FA5}">
                      <a16:colId xmlns:a16="http://schemas.microsoft.com/office/drawing/2014/main" val="3358716702"/>
                    </a:ext>
                  </a:extLst>
                </a:gridCol>
                <a:gridCol w="2103737">
                  <a:extLst>
                    <a:ext uri="{9D8B030D-6E8A-4147-A177-3AD203B41FA5}">
                      <a16:colId xmlns:a16="http://schemas.microsoft.com/office/drawing/2014/main" val="4288159337"/>
                    </a:ext>
                  </a:extLst>
                </a:gridCol>
                <a:gridCol w="1838849">
                  <a:extLst>
                    <a:ext uri="{9D8B030D-6E8A-4147-A177-3AD203B41FA5}">
                      <a16:colId xmlns:a16="http://schemas.microsoft.com/office/drawing/2014/main" val="1952017038"/>
                    </a:ext>
                  </a:extLst>
                </a:gridCol>
              </a:tblGrid>
              <a:tr h="63280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1" kern="120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Land use</a:t>
                      </a:r>
                      <a:endParaRPr lang="en-GB" sz="1800" b="1" kern="1200">
                        <a:solidFill>
                          <a:schemeClr val="bg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1" kern="120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Yield (t/ha)</a:t>
                      </a:r>
                      <a:endParaRPr lang="en-GB" sz="1800" b="1" kern="1200">
                        <a:solidFill>
                          <a:schemeClr val="bg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1" kern="120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Annual net margin without area payments</a:t>
                      </a:r>
                    </a:p>
                    <a:p>
                      <a:pPr marL="0" algn="l" defTabSz="914400" rtl="0" eaLnBrk="1" latinLnBrk="0" hangingPunct="1"/>
                      <a:r>
                        <a:rPr lang="en-GB" sz="1800" b="1" kern="120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(£/ha/yr)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1" kern="120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Annual net margin with area payments</a:t>
                      </a:r>
                    </a:p>
                    <a:p>
                      <a:pPr marL="0" algn="l" defTabSz="914400" rtl="0" eaLnBrk="1" latinLnBrk="0" hangingPunct="1"/>
                      <a:r>
                        <a:rPr lang="en-GB" sz="1800" b="1" kern="120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(£/ha/yr)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413353"/>
                  </a:ext>
                </a:extLst>
              </a:tr>
              <a:tr h="25276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Wheat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36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8.6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885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1105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6193275"/>
                  </a:ext>
                </a:extLst>
              </a:tr>
              <a:tr h="27041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Barley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36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7.3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605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825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0943963"/>
                  </a:ext>
                </a:extLst>
              </a:tr>
              <a:tr h="32199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Oilseed rape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36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3.5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1079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1299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86678251"/>
                  </a:ext>
                </a:extLst>
              </a:tr>
              <a:tr h="28604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Oats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36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6.1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509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729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5199168"/>
                  </a:ext>
                </a:extLst>
              </a:tr>
              <a:tr h="30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Peas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36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4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702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922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681405"/>
                  </a:ext>
                </a:extLst>
              </a:tr>
              <a:tr h="3396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Potatoes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36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50.4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6618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6838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35013419"/>
                  </a:ext>
                </a:extLst>
              </a:tr>
              <a:tr h="36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Beans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36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4.3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862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1082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52844099"/>
                  </a:ext>
                </a:extLst>
              </a:tr>
              <a:tr h="3215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Grassland (Livestock)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36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-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-458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-237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2761368"/>
                  </a:ext>
                </a:extLst>
              </a:tr>
              <a:tr h="3215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Woodland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36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7.4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-49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-250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3734121"/>
                  </a:ext>
                </a:extLst>
              </a:tr>
            </a:tbl>
          </a:graphicData>
        </a:graphic>
      </p:graphicFrame>
      <p:sp>
        <p:nvSpPr>
          <p:cNvPr id="4" name="標題 3">
            <a:extLst>
              <a:ext uri="{FF2B5EF4-FFF2-40B4-BE49-F238E27FC236}">
                <a16:creationId xmlns:a16="http://schemas.microsoft.com/office/drawing/2014/main" id="{1781E9DC-DAD6-8F14-98EE-6C75294D4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800" y="380051"/>
            <a:ext cx="10224000" cy="864000"/>
          </a:xfrm>
        </p:spPr>
        <p:txBody>
          <a:bodyPr/>
          <a:lstStyle/>
          <a:p>
            <a:r>
              <a:rPr lang="en-IN" altLang="zh-TW">
                <a:ea typeface="新細明體"/>
              </a:rPr>
              <a:t> 4. Predict net margin</a:t>
            </a:r>
            <a:endParaRPr lang="zh-TW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1FC35E-E6A6-8712-2584-E2F4C410B065}"/>
              </a:ext>
            </a:extLst>
          </p:cNvPr>
          <p:cNvSpPr txBox="1"/>
          <p:nvPr/>
        </p:nvSpPr>
        <p:spPr>
          <a:xfrm>
            <a:off x="5430637" y="1133678"/>
            <a:ext cx="504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Table 7. Net margin calculation from </a:t>
            </a:r>
            <a:r>
              <a:rPr lang="en-IN" altLang="zh-TW" sz="1800">
                <a:latin typeface="Arial" panose="020B0604020202020204" pitchFamily="34" charset="0"/>
                <a:cs typeface="Arial" panose="020B0604020202020204" pitchFamily="34" charset="0"/>
              </a:rPr>
              <a:t>Nix (2023).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30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BE5873AB-E8BA-0480-0E9C-DCFCA83CD005}"/>
              </a:ext>
            </a:extLst>
          </p:cNvPr>
          <p:cNvGraphicFramePr>
            <a:graphicFrameLocks noGrp="1"/>
          </p:cNvGraphicFramePr>
          <p:nvPr>
            <p:ph sz="quarter" idx="18"/>
            <p:extLst>
              <p:ext uri="{D42A27DB-BD31-4B8C-83A1-F6EECF244321}">
                <p14:modId xmlns:p14="http://schemas.microsoft.com/office/powerpoint/2010/main" val="1589275407"/>
              </p:ext>
            </p:extLst>
          </p:nvPr>
        </p:nvGraphicFramePr>
        <p:xfrm>
          <a:off x="578332" y="1899042"/>
          <a:ext cx="3486267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5963">
                  <a:extLst>
                    <a:ext uri="{9D8B030D-6E8A-4147-A177-3AD203B41FA5}">
                      <a16:colId xmlns:a16="http://schemas.microsoft.com/office/drawing/2014/main" val="3934319130"/>
                    </a:ext>
                  </a:extLst>
                </a:gridCol>
                <a:gridCol w="1082304">
                  <a:extLst>
                    <a:ext uri="{9D8B030D-6E8A-4147-A177-3AD203B41FA5}">
                      <a16:colId xmlns:a16="http://schemas.microsoft.com/office/drawing/2014/main" val="3358716702"/>
                    </a:ext>
                  </a:extLst>
                </a:gridCol>
                <a:gridCol w="1368000">
                  <a:extLst>
                    <a:ext uri="{9D8B030D-6E8A-4147-A177-3AD203B41FA5}">
                      <a16:colId xmlns:a16="http://schemas.microsoft.com/office/drawing/2014/main" val="4288159337"/>
                    </a:ext>
                  </a:extLst>
                </a:gridCol>
              </a:tblGrid>
              <a:tr h="32930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Farm </a:t>
                      </a:r>
                      <a:endParaRPr lang="en-GB" sz="18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Area (ha)</a:t>
                      </a:r>
                      <a:endParaRPr lang="en-GB" sz="18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Mean net margin </a:t>
                      </a:r>
                      <a:r>
                        <a:rPr lang="en-GB" sz="18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(£ /ha/yr)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413353"/>
                  </a:ext>
                </a:extLst>
              </a:tr>
              <a:tr h="32930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82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-163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44598191"/>
                  </a:ext>
                </a:extLst>
              </a:tr>
              <a:tr h="32930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47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269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-38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3518374"/>
                  </a:ext>
                </a:extLst>
              </a:tr>
              <a:tr h="32930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75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733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6193275"/>
                  </a:ext>
                </a:extLst>
              </a:tr>
              <a:tr h="32930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77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1187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0943963"/>
                  </a:ext>
                </a:extLst>
              </a:tr>
              <a:tr h="32930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78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2004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3774633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DEAB5AD-789D-0673-CE05-F480C726189C}"/>
              </a:ext>
            </a:extLst>
          </p:cNvPr>
          <p:cNvSpPr txBox="1"/>
          <p:nvPr/>
        </p:nvSpPr>
        <p:spPr>
          <a:xfrm>
            <a:off x="111255" y="5089883"/>
            <a:ext cx="4903805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Arial"/>
                <a:ea typeface="PMingLiU"/>
                <a:cs typeface="Arial"/>
              </a:rPr>
              <a:t>The level of profitability is highest for those farms producing potatoes and wheat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Arial"/>
                <a:ea typeface="PMingLiU"/>
                <a:cs typeface="Arial"/>
              </a:rPr>
              <a:t>Around 14% of 58 farms currently have a negative mean net margin</a:t>
            </a:r>
          </a:p>
        </p:txBody>
      </p:sp>
      <p:sp>
        <p:nvSpPr>
          <p:cNvPr id="3" name="標題 3">
            <a:extLst>
              <a:ext uri="{FF2B5EF4-FFF2-40B4-BE49-F238E27FC236}">
                <a16:creationId xmlns:a16="http://schemas.microsoft.com/office/drawing/2014/main" id="{EBEF1F59-2FBF-6EAE-3307-582CBB55F7BE}"/>
              </a:ext>
            </a:extLst>
          </p:cNvPr>
          <p:cNvSpPr txBox="1">
            <a:spLocks/>
          </p:cNvSpPr>
          <p:nvPr/>
        </p:nvSpPr>
        <p:spPr>
          <a:xfrm>
            <a:off x="1372543" y="355559"/>
            <a:ext cx="102240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baseline="0">
                <a:solidFill>
                  <a:srgbClr val="0C40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IN" altLang="zh-TW">
                <a:latin typeface="Arial"/>
                <a:ea typeface="新細明體"/>
                <a:cs typeface="Arial"/>
              </a:rPr>
              <a:t>4. Predict net margin</a:t>
            </a:r>
            <a:endParaRPr lang="zh-TW" alt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E67B5E8-7734-7D9C-CD19-2A6CD5F5DD6E}"/>
              </a:ext>
            </a:extLst>
          </p:cNvPr>
          <p:cNvGrpSpPr/>
          <p:nvPr/>
        </p:nvGrpSpPr>
        <p:grpSpPr>
          <a:xfrm>
            <a:off x="5330113" y="1479449"/>
            <a:ext cx="6654833" cy="4266725"/>
            <a:chOff x="5592092" y="2101533"/>
            <a:chExt cx="6654833" cy="4266725"/>
          </a:xfrm>
        </p:grpSpPr>
        <p:graphicFrame>
          <p:nvGraphicFramePr>
            <p:cNvPr id="2" name="Chart 1">
              <a:extLst>
                <a:ext uri="{FF2B5EF4-FFF2-40B4-BE49-F238E27FC236}">
                  <a16:creationId xmlns:a16="http://schemas.microsoft.com/office/drawing/2014/main" id="{23D716DA-12E1-69AA-686E-F746888D662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94984580"/>
                </p:ext>
              </p:extLst>
            </p:nvPr>
          </p:nvGraphicFramePr>
          <p:xfrm>
            <a:off x="5592092" y="2101533"/>
            <a:ext cx="6654833" cy="42667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4" name="Oval 5">
              <a:extLst>
                <a:ext uri="{FF2B5EF4-FFF2-40B4-BE49-F238E27FC236}">
                  <a16:creationId xmlns:a16="http://schemas.microsoft.com/office/drawing/2014/main" id="{3726017D-CC3E-0690-F760-BE6A1D8D1E3B}"/>
                </a:ext>
              </a:extLst>
            </p:cNvPr>
            <p:cNvSpPr/>
            <p:nvPr/>
          </p:nvSpPr>
          <p:spPr>
            <a:xfrm>
              <a:off x="6653131" y="6041497"/>
              <a:ext cx="196646" cy="17421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1159859-020D-13AC-74DA-75DE298B56FA}"/>
                </a:ext>
              </a:extLst>
            </p:cNvPr>
            <p:cNvSpPr/>
            <p:nvPr/>
          </p:nvSpPr>
          <p:spPr>
            <a:xfrm>
              <a:off x="12013819" y="2635337"/>
              <a:ext cx="196646" cy="17421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/>
            </a:p>
          </p:txBody>
        </p:sp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746C2953-31EB-4DE2-218E-4FE3E5255B17}"/>
                </a:ext>
              </a:extLst>
            </p:cNvPr>
            <p:cNvSpPr/>
            <p:nvPr/>
          </p:nvSpPr>
          <p:spPr>
            <a:xfrm>
              <a:off x="6839842" y="5855111"/>
              <a:ext cx="196646" cy="17421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/>
            </a:p>
          </p:txBody>
        </p:sp>
        <p:sp>
          <p:nvSpPr>
            <p:cNvPr id="10" name="Oval 5">
              <a:extLst>
                <a:ext uri="{FF2B5EF4-FFF2-40B4-BE49-F238E27FC236}">
                  <a16:creationId xmlns:a16="http://schemas.microsoft.com/office/drawing/2014/main" id="{12B8C7A7-FE6F-06EF-19B7-DEE5C8414328}"/>
                </a:ext>
              </a:extLst>
            </p:cNvPr>
            <p:cNvSpPr/>
            <p:nvPr/>
          </p:nvSpPr>
          <p:spPr>
            <a:xfrm>
              <a:off x="11333198" y="4665405"/>
              <a:ext cx="196646" cy="17421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/>
            </a:p>
          </p:txBody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2C0FF8C9-3E42-1458-8F74-2F52A5D3583D}"/>
                </a:ext>
              </a:extLst>
            </p:cNvPr>
            <p:cNvSpPr/>
            <p:nvPr/>
          </p:nvSpPr>
          <p:spPr>
            <a:xfrm>
              <a:off x="11913311" y="3947649"/>
              <a:ext cx="196646" cy="17421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/>
            </a:p>
          </p:txBody>
        </p:sp>
      </p:grpSp>
      <p:sp>
        <p:nvSpPr>
          <p:cNvPr id="12" name="文字方塊 10">
            <a:extLst>
              <a:ext uri="{FF2B5EF4-FFF2-40B4-BE49-F238E27FC236}">
                <a16:creationId xmlns:a16="http://schemas.microsoft.com/office/drawing/2014/main" id="{23219593-D1DE-ADD3-ABC3-E5DD3A668693}"/>
              </a:ext>
            </a:extLst>
          </p:cNvPr>
          <p:cNvSpPr txBox="1"/>
          <p:nvPr/>
        </p:nvSpPr>
        <p:spPr>
          <a:xfrm>
            <a:off x="481387" y="1478530"/>
            <a:ext cx="44047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Table </a:t>
            </a:r>
            <a:r>
              <a:rPr lang="en-IN" altLang="zh-TW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8</a:t>
            </a:r>
            <a:r>
              <a:rPr lang="zh-TW" altLang="en-US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. </a:t>
            </a:r>
            <a:r>
              <a:rPr lang="en-IN" altLang="zh-TW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Mean net margin at Farm scale </a:t>
            </a:r>
            <a:r>
              <a:rPr lang="zh-TW" altLang="en-US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 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F7B7E5-73B8-9A5E-AD6B-B00D4465D276}"/>
              </a:ext>
            </a:extLst>
          </p:cNvPr>
          <p:cNvSpPr txBox="1"/>
          <p:nvPr/>
        </p:nvSpPr>
        <p:spPr>
          <a:xfrm>
            <a:off x="7875636" y="5818909"/>
            <a:ext cx="301594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Figure 9. Mean Net margin </a:t>
            </a:r>
          </a:p>
        </p:txBody>
      </p:sp>
    </p:spTree>
    <p:extLst>
      <p:ext uri="{BB962C8B-B14F-4D97-AF65-F5344CB8AC3E}">
        <p14:creationId xmlns:p14="http://schemas.microsoft.com/office/powerpoint/2010/main" val="906244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1781E9DC-DAD6-8F14-98EE-6C75294D4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497" y="363802"/>
            <a:ext cx="5077974" cy="864000"/>
          </a:xfrm>
        </p:spPr>
        <p:txBody>
          <a:bodyPr/>
          <a:lstStyle/>
          <a:p>
            <a:r>
              <a:rPr lang="en-IN" altLang="zh-TW">
                <a:ea typeface="新細明體"/>
              </a:rPr>
              <a:t> 5. Predict GHG emissions</a:t>
            </a:r>
            <a:endParaRPr lang="zh-TW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1B2ABE-CE09-B638-1549-9BC7F41F1F67}"/>
              </a:ext>
            </a:extLst>
          </p:cNvPr>
          <p:cNvSpPr txBox="1"/>
          <p:nvPr/>
        </p:nvSpPr>
        <p:spPr>
          <a:xfrm>
            <a:off x="170257" y="1396409"/>
            <a:ext cx="6094070" cy="47859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buNone/>
            </a:pPr>
            <a:r>
              <a:rPr lang="en-IN" sz="1900">
                <a:latin typeface="Arial"/>
                <a:cs typeface="Arial"/>
              </a:rPr>
              <a:t>GHG emissions were calculated using farm to gate approach </a:t>
            </a:r>
            <a:endParaRPr lang="en-IN" sz="19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N" sz="19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1900" b="1">
                <a:latin typeface="Arial"/>
                <a:cs typeface="Arial"/>
              </a:rPr>
              <a:t>Arable system:</a:t>
            </a:r>
            <a:endParaRPr lang="en-IN" sz="190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900">
                <a:latin typeface="Arial"/>
                <a:cs typeface="Arial"/>
              </a:rPr>
              <a:t>GHG emission in tCO2e/tonne of yield for various crops are derived from </a:t>
            </a:r>
            <a:r>
              <a:rPr lang="en-IN" sz="1900" err="1">
                <a:latin typeface="Arial"/>
                <a:cs typeface="Arial"/>
              </a:rPr>
              <a:t>Langfield</a:t>
            </a:r>
            <a:r>
              <a:rPr lang="en-IN" sz="1900">
                <a:latin typeface="Arial"/>
                <a:cs typeface="Arial"/>
              </a:rPr>
              <a:t> &amp; Foot (2022)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900">
                <a:latin typeface="Arial"/>
                <a:cs typeface="Arial"/>
              </a:rPr>
              <a:t>The emissions per tonne of yield is converted to emissions per hectare using Nix 2023 yield values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altLang="zh-TW" sz="19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1900" b="1">
                <a:latin typeface="Arial"/>
                <a:cs typeface="Arial"/>
              </a:rPr>
              <a:t>Grassland system: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900">
                <a:latin typeface="Arial"/>
                <a:cs typeface="Arial"/>
              </a:rPr>
              <a:t>Using the yield values obtained from mean food production with the footprint value of beef and Lamb per kg, livestock emissions are calculated in tCO</a:t>
            </a:r>
            <a:r>
              <a:rPr lang="en-IN" sz="1900" baseline="-25000">
                <a:latin typeface="Arial"/>
                <a:cs typeface="Arial"/>
              </a:rPr>
              <a:t>2</a:t>
            </a:r>
            <a:r>
              <a:rPr lang="en-IN" sz="1900">
                <a:latin typeface="Arial"/>
                <a:cs typeface="Arial"/>
              </a:rPr>
              <a:t>e/ha/year (AHDB, 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900">
                <a:latin typeface="Arial"/>
                <a:cs typeface="Arial"/>
              </a:rPr>
              <a:t>Emissions associated with Land use change and grass plantation are out for scope for this study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CE01B29-8B63-1FD1-D246-7AB29F6ED0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0913315"/>
              </p:ext>
            </p:extLst>
          </p:nvPr>
        </p:nvGraphicFramePr>
        <p:xfrm>
          <a:off x="6791419" y="697578"/>
          <a:ext cx="5236838" cy="3474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5452">
                  <a:extLst>
                    <a:ext uri="{9D8B030D-6E8A-4147-A177-3AD203B41FA5}">
                      <a16:colId xmlns:a16="http://schemas.microsoft.com/office/drawing/2014/main" val="4066851150"/>
                    </a:ext>
                  </a:extLst>
                </a:gridCol>
                <a:gridCol w="1164772">
                  <a:extLst>
                    <a:ext uri="{9D8B030D-6E8A-4147-A177-3AD203B41FA5}">
                      <a16:colId xmlns:a16="http://schemas.microsoft.com/office/drawing/2014/main" val="589301162"/>
                    </a:ext>
                  </a:extLst>
                </a:gridCol>
                <a:gridCol w="1786614">
                  <a:extLst>
                    <a:ext uri="{9D8B030D-6E8A-4147-A177-3AD203B41FA5}">
                      <a16:colId xmlns:a16="http://schemas.microsoft.com/office/drawing/2014/main" val="644081066"/>
                    </a:ext>
                  </a:extLst>
                </a:gridCol>
              </a:tblGrid>
              <a:tr h="3739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1" kern="120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Crop type</a:t>
                      </a:r>
                      <a:endParaRPr lang="en-GB" sz="1800" b="1" kern="1200">
                        <a:solidFill>
                          <a:schemeClr val="bg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-IN" sz="1800" b="1" kern="120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Yield </a:t>
                      </a:r>
                      <a:endParaRPr lang="en-IN" sz="18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IN" sz="1800" b="1" kern="120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(t/ha)</a:t>
                      </a:r>
                      <a:endParaRPr lang="en-GB" sz="1800" b="1" kern="1200">
                        <a:solidFill>
                          <a:schemeClr val="bg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8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GHG emissions</a:t>
                      </a:r>
                    </a:p>
                    <a:p>
                      <a:pPr algn="l" fontAlgn="ctr"/>
                      <a:r>
                        <a:rPr lang="en-IN" sz="18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(tCO</a:t>
                      </a:r>
                      <a:r>
                        <a:rPr lang="en-IN" sz="1800" b="1" i="0" u="none" strike="noStrike" baseline="-2500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2</a:t>
                      </a:r>
                      <a:r>
                        <a:rPr lang="en-IN" sz="18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e/ha/yr)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1797936"/>
                  </a:ext>
                </a:extLst>
              </a:tr>
              <a:tr h="26782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Wheat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8.6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3.3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99417885"/>
                  </a:ext>
                </a:extLst>
              </a:tr>
              <a:tr h="27041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Barley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7.3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2.4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8547949"/>
                  </a:ext>
                </a:extLst>
              </a:tr>
              <a:tr h="32199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Oilseed rape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3.5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2.6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4804861"/>
                  </a:ext>
                </a:extLst>
              </a:tr>
              <a:tr h="28604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Oats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6.1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1.9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6885100"/>
                  </a:ext>
                </a:extLst>
              </a:tr>
              <a:tr h="30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Peas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4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1.6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6948303"/>
                  </a:ext>
                </a:extLst>
              </a:tr>
              <a:tr h="3396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Potatoes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50.4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11.1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80034199"/>
                  </a:ext>
                </a:extLst>
              </a:tr>
              <a:tr h="361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Beans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4.3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0.4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7733366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7EB950D-B103-019E-708B-7722FC8AC1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7361209"/>
              </p:ext>
            </p:extLst>
          </p:nvPr>
        </p:nvGraphicFramePr>
        <p:xfrm>
          <a:off x="6791419" y="4717440"/>
          <a:ext cx="5174216" cy="1737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75893">
                  <a:extLst>
                    <a:ext uri="{9D8B030D-6E8A-4147-A177-3AD203B41FA5}">
                      <a16:colId xmlns:a16="http://schemas.microsoft.com/office/drawing/2014/main" val="3130329965"/>
                    </a:ext>
                  </a:extLst>
                </a:gridCol>
                <a:gridCol w="1032860">
                  <a:extLst>
                    <a:ext uri="{9D8B030D-6E8A-4147-A177-3AD203B41FA5}">
                      <a16:colId xmlns:a16="http://schemas.microsoft.com/office/drawing/2014/main" val="1837910908"/>
                    </a:ext>
                  </a:extLst>
                </a:gridCol>
                <a:gridCol w="2065463">
                  <a:extLst>
                    <a:ext uri="{9D8B030D-6E8A-4147-A177-3AD203B41FA5}">
                      <a16:colId xmlns:a16="http://schemas.microsoft.com/office/drawing/2014/main" val="3204639106"/>
                    </a:ext>
                  </a:extLst>
                </a:gridCol>
              </a:tblGrid>
              <a:tr h="42952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1" kern="120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Type</a:t>
                      </a:r>
                      <a:endParaRPr lang="en-GB" sz="1800" b="1" kern="1200">
                        <a:solidFill>
                          <a:schemeClr val="bg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-IN" sz="1800" b="1" kern="120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Yield </a:t>
                      </a:r>
                      <a:endParaRPr lang="en-IN" sz="18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IN" sz="1800" b="1" kern="120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(kg/ha)</a:t>
                      </a:r>
                      <a:endParaRPr lang="en-GB" sz="1800" b="1" kern="1200">
                        <a:solidFill>
                          <a:schemeClr val="bg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GHG emissions</a:t>
                      </a:r>
                    </a:p>
                    <a:p>
                      <a:pPr algn="ctr" fontAlgn="ctr"/>
                      <a:r>
                        <a:rPr lang="en-IN" sz="18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(tCO</a:t>
                      </a:r>
                      <a:r>
                        <a:rPr lang="en-IN" sz="1800" b="1" i="0" u="none" strike="noStrike" baseline="-2500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2</a:t>
                      </a:r>
                      <a:r>
                        <a:rPr lang="en-IN" sz="18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e/ha/yr)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5814531"/>
                  </a:ext>
                </a:extLst>
              </a:tr>
              <a:tr h="25276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Beef finisher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GB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215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5.1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5277413"/>
                  </a:ext>
                </a:extLst>
              </a:tr>
              <a:tr h="27041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Ewes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129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3.2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3557410"/>
                  </a:ext>
                </a:extLst>
              </a:tr>
              <a:tr h="32199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1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Livestock total</a:t>
                      </a:r>
                      <a:endParaRPr lang="en-GB" sz="1800" b="1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1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-</a:t>
                      </a:r>
                      <a:endParaRPr lang="en-GB" sz="1800" b="1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GB" sz="1800" b="1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8.3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647239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C1CB31C-A2DD-4308-2A9E-3093633F4CA2}"/>
              </a:ext>
            </a:extLst>
          </p:cNvPr>
          <p:cNvSpPr txBox="1"/>
          <p:nvPr/>
        </p:nvSpPr>
        <p:spPr>
          <a:xfrm>
            <a:off x="6672155" y="302846"/>
            <a:ext cx="555156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>
                <a:latin typeface="Arial"/>
                <a:cs typeface="Arial"/>
              </a:rPr>
              <a:t>Table 9. Net GHG emissions per arable crop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B59777-F516-009D-DE76-EC350B1773A1}"/>
              </a:ext>
            </a:extLst>
          </p:cNvPr>
          <p:cNvSpPr txBox="1"/>
          <p:nvPr/>
        </p:nvSpPr>
        <p:spPr>
          <a:xfrm>
            <a:off x="6791419" y="4419546"/>
            <a:ext cx="555156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>
                <a:latin typeface="Arial"/>
                <a:cs typeface="Arial"/>
              </a:rPr>
              <a:t>Table 10. GHG calculation of grassland</a:t>
            </a:r>
          </a:p>
        </p:txBody>
      </p:sp>
    </p:spTree>
    <p:extLst>
      <p:ext uri="{BB962C8B-B14F-4D97-AF65-F5344CB8AC3E}">
        <p14:creationId xmlns:p14="http://schemas.microsoft.com/office/powerpoint/2010/main" val="345614670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2E28C2B9-2FD3-0692-C904-60C6C2CCA5E5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238556" y="1548175"/>
            <a:ext cx="4733589" cy="222084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z="1800">
                <a:latin typeface="Arial"/>
                <a:cs typeface="Arial"/>
              </a:rPr>
              <a:t>Determine the representative yield class</a:t>
            </a:r>
          </a:p>
          <a:p>
            <a:r>
              <a:rPr lang="en-US" altLang="zh-TW" sz="1800">
                <a:latin typeface="Arial"/>
                <a:cs typeface="Arial"/>
              </a:rPr>
              <a:t>Randomly selected ten locations on Forest Research web-based tool.</a:t>
            </a:r>
            <a:endParaRPr lang="zh-TW" sz="1800">
              <a:latin typeface="Arial"/>
              <a:cs typeface="Arial"/>
            </a:endParaRPr>
          </a:p>
          <a:p>
            <a:r>
              <a:rPr lang="zh-TW" altLang="en-US" sz="1800">
                <a:latin typeface="Arial"/>
                <a:cs typeface="Arial"/>
              </a:rPr>
              <a:t>Ecological site classfication (tree species)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0C89546-D425-7668-2218-37189AB45BB9}"/>
              </a:ext>
            </a:extLst>
          </p:cNvPr>
          <p:cNvSpPr txBox="1"/>
          <p:nvPr/>
        </p:nvSpPr>
        <p:spPr>
          <a:xfrm>
            <a:off x="5314460" y="6156788"/>
            <a:ext cx="420234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>
                <a:latin typeface="Arial"/>
                <a:ea typeface="新細明體"/>
                <a:cs typeface="Arial"/>
              </a:rPr>
              <a:t>Figure </a:t>
            </a:r>
            <a:r>
              <a:rPr lang="en-GB" altLang="zh-TW">
                <a:latin typeface="Arial"/>
                <a:ea typeface="新細明體"/>
                <a:cs typeface="Arial"/>
              </a:rPr>
              <a:t>10</a:t>
            </a:r>
            <a:r>
              <a:rPr lang="zh-TW" altLang="en-US">
                <a:latin typeface="Arial"/>
                <a:ea typeface="新細明體"/>
                <a:cs typeface="Arial"/>
              </a:rPr>
              <a:t>. Sites for the yield class</a:t>
            </a:r>
            <a:endParaRPr lang="zh-TW" altLang="en-US">
              <a:latin typeface="Arial"/>
              <a:cs typeface="Arial"/>
            </a:endParaRPr>
          </a:p>
        </p:txBody>
      </p:sp>
      <p:pic>
        <p:nvPicPr>
          <p:cNvPr id="9" name="圖片 9" descr="一張含有 風箏, 草, 公園 的圖片&#10;&#10;自動產生的描述">
            <a:extLst>
              <a:ext uri="{FF2B5EF4-FFF2-40B4-BE49-F238E27FC236}">
                <a16:creationId xmlns:a16="http://schemas.microsoft.com/office/drawing/2014/main" id="{3B75A68B-6D85-AFFD-D189-515EF7427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4501" y="1376053"/>
            <a:ext cx="6477715" cy="4711462"/>
          </a:xfrm>
          <a:prstGeom prst="rect">
            <a:avLst/>
          </a:prstGeom>
        </p:spPr>
      </p:pic>
      <p:graphicFrame>
        <p:nvGraphicFramePr>
          <p:cNvPr id="10" name="表格 10">
            <a:extLst>
              <a:ext uri="{FF2B5EF4-FFF2-40B4-BE49-F238E27FC236}">
                <a16:creationId xmlns:a16="http://schemas.microsoft.com/office/drawing/2014/main" id="{15B464E5-ECA6-C7F9-D262-472B4BAA81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92225"/>
              </p:ext>
            </p:extLst>
          </p:nvPr>
        </p:nvGraphicFramePr>
        <p:xfrm>
          <a:off x="272890" y="4504976"/>
          <a:ext cx="4486188" cy="180396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61464">
                  <a:extLst>
                    <a:ext uri="{9D8B030D-6E8A-4147-A177-3AD203B41FA5}">
                      <a16:colId xmlns:a16="http://schemas.microsoft.com/office/drawing/2014/main" val="944861857"/>
                    </a:ext>
                  </a:extLst>
                </a:gridCol>
                <a:gridCol w="1081628">
                  <a:extLst>
                    <a:ext uri="{9D8B030D-6E8A-4147-A177-3AD203B41FA5}">
                      <a16:colId xmlns:a16="http://schemas.microsoft.com/office/drawing/2014/main" val="3157848205"/>
                    </a:ext>
                  </a:extLst>
                </a:gridCol>
                <a:gridCol w="1121548">
                  <a:extLst>
                    <a:ext uri="{9D8B030D-6E8A-4147-A177-3AD203B41FA5}">
                      <a16:colId xmlns:a16="http://schemas.microsoft.com/office/drawing/2014/main" val="1331032015"/>
                    </a:ext>
                  </a:extLst>
                </a:gridCol>
                <a:gridCol w="1121548">
                  <a:extLst>
                    <a:ext uri="{9D8B030D-6E8A-4147-A177-3AD203B41FA5}">
                      <a16:colId xmlns:a16="http://schemas.microsoft.com/office/drawing/2014/main" val="3871703185"/>
                    </a:ext>
                  </a:extLst>
                </a:gridCol>
              </a:tblGrid>
              <a:tr h="65567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Tree specie</a:t>
                      </a:r>
                      <a:r>
                        <a:rPr lang="en-IN" altLang="zh-TW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zh-TW" altLang="en-U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28575">
                      <a:noFill/>
                    </a:lnL>
                    <a:lnR w="28575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SAB</a:t>
                      </a:r>
                      <a:endParaRPr lang="zh-TW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>
                      <a:noFill/>
                    </a:lnL>
                    <a:lnR w="28575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Beech</a:t>
                      </a:r>
                    </a:p>
                  </a:txBody>
                  <a:tcPr anchor="ctr">
                    <a:lnL w="28575">
                      <a:noFill/>
                    </a:lnL>
                    <a:lnR w="28575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Oak</a:t>
                      </a:r>
                    </a:p>
                  </a:txBody>
                  <a:tcPr anchor="ctr">
                    <a:lnL w="28575">
                      <a:noFill/>
                    </a:lnL>
                    <a:lnR w="28575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757536"/>
                  </a:ext>
                </a:extLst>
              </a:tr>
              <a:tr h="114828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yield class</a:t>
                      </a:r>
                    </a:p>
                  </a:txBody>
                  <a:tcPr anchor="ctr">
                    <a:lnL w="28575">
                      <a:noFill/>
                    </a:lnL>
                    <a:lnR w="28575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9.3</a:t>
                      </a:r>
                      <a:r>
                        <a:rPr lang="en-US" altLang="zh-TW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IN" altLang="zh-TW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zh-TW" altLang="en-U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IN" altLang="zh-TW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zh-TW" altLang="en-US"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>
                      <a:noFill/>
                    </a:lnL>
                    <a:lnR w="28575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5.4</a:t>
                      </a:r>
                      <a:endParaRPr lang="en-US" altLang="zh-TW"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IN" altLang="zh-TW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zh-TW" altLang="en-U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IN" altLang="zh-TW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r>
                        <a:rPr lang="en-US" altLang="zh-TW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>
                      <a:noFill/>
                    </a:lnL>
                    <a:lnR w="28575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</a:t>
                      </a:r>
                      <a:endParaRPr lang="en-US" altLang="zh-TW"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IN" altLang="zh-TW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zh-TW" altLang="en-U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IN" altLang="zh-TW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r>
                        <a:rPr lang="en-US" altLang="zh-TW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>
                      <a:noFill/>
                    </a:lnL>
                    <a:lnR w="28575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677459"/>
                  </a:ext>
                </a:extLst>
              </a:tr>
            </a:tbl>
          </a:graphicData>
        </a:graphic>
      </p:graphicFrame>
      <p:sp>
        <p:nvSpPr>
          <p:cNvPr id="11" name="文字方塊 10">
            <a:extLst>
              <a:ext uri="{FF2B5EF4-FFF2-40B4-BE49-F238E27FC236}">
                <a16:creationId xmlns:a16="http://schemas.microsoft.com/office/drawing/2014/main" id="{49A860E2-4D33-7C03-B380-1661E3F9A394}"/>
              </a:ext>
            </a:extLst>
          </p:cNvPr>
          <p:cNvSpPr txBox="1"/>
          <p:nvPr/>
        </p:nvSpPr>
        <p:spPr>
          <a:xfrm>
            <a:off x="238022" y="4063385"/>
            <a:ext cx="420234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>
                <a:latin typeface="Arial"/>
                <a:ea typeface="新細明體"/>
                <a:cs typeface="Arial"/>
              </a:rPr>
              <a:t>Table </a:t>
            </a:r>
            <a:r>
              <a:rPr lang="en-IN" altLang="zh-TW">
                <a:latin typeface="Arial"/>
                <a:ea typeface="新細明體"/>
                <a:cs typeface="Arial"/>
              </a:rPr>
              <a:t>11</a:t>
            </a:r>
            <a:r>
              <a:rPr lang="zh-TW" altLang="en-US">
                <a:latin typeface="Arial"/>
                <a:ea typeface="新細明體"/>
                <a:cs typeface="Arial"/>
              </a:rPr>
              <a:t>. Average of tree yield class </a:t>
            </a:r>
            <a:endParaRPr lang="zh-TW" altLang="en-US">
              <a:latin typeface="Arial"/>
              <a:cs typeface="Arial"/>
            </a:endParaRPr>
          </a:p>
        </p:txBody>
      </p:sp>
      <p:sp>
        <p:nvSpPr>
          <p:cNvPr id="3" name="標題 3">
            <a:extLst>
              <a:ext uri="{FF2B5EF4-FFF2-40B4-BE49-F238E27FC236}">
                <a16:creationId xmlns:a16="http://schemas.microsoft.com/office/drawing/2014/main" id="{82B387A3-D20B-787A-6913-270DEE390837}"/>
              </a:ext>
            </a:extLst>
          </p:cNvPr>
          <p:cNvSpPr txBox="1">
            <a:spLocks/>
          </p:cNvSpPr>
          <p:nvPr/>
        </p:nvSpPr>
        <p:spPr>
          <a:xfrm>
            <a:off x="1668112" y="835200"/>
            <a:ext cx="102240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baseline="0">
                <a:solidFill>
                  <a:srgbClr val="0C40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zh-TW" alt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512E07C-F20D-2111-7D60-7BFF02020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697" y="338485"/>
            <a:ext cx="10224000" cy="864000"/>
          </a:xfrm>
        </p:spPr>
        <p:txBody>
          <a:bodyPr/>
          <a:lstStyle/>
          <a:p>
            <a:r>
              <a:rPr lang="en-IN" altLang="zh-TW">
                <a:latin typeface="Arial"/>
                <a:ea typeface="新細明體"/>
                <a:cs typeface="Arial"/>
              </a:rPr>
              <a:t> 5. Predict carbon sequestration from woodland</a:t>
            </a:r>
            <a:endParaRPr lang="zh-TW" alt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64243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A83A07B9-6AD0-D73F-2C79-8AC897AD5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0375" y="317188"/>
            <a:ext cx="10224000" cy="864000"/>
          </a:xfrm>
        </p:spPr>
        <p:txBody>
          <a:bodyPr anchor="ctr">
            <a:normAutofit/>
          </a:bodyPr>
          <a:lstStyle/>
          <a:p>
            <a:r>
              <a:rPr lang="en-IN" altLang="zh-TW">
                <a:latin typeface="Arial"/>
                <a:ea typeface="新細明體"/>
                <a:cs typeface="Arial"/>
              </a:rPr>
              <a:t>5. Predict carbon sequestration by woodland</a:t>
            </a:r>
            <a:endParaRPr lang="zh-TW" altLang="en-US">
              <a:latin typeface="Arial"/>
              <a:ea typeface="新細明體"/>
              <a:cs typeface="Arial"/>
            </a:endParaRPr>
          </a:p>
        </p:txBody>
      </p:sp>
      <p:sp>
        <p:nvSpPr>
          <p:cNvPr id="13" name="文字版面配置區 1">
            <a:extLst>
              <a:ext uri="{FF2B5EF4-FFF2-40B4-BE49-F238E27FC236}">
                <a16:creationId xmlns:a16="http://schemas.microsoft.com/office/drawing/2014/main" id="{4D7FB975-513A-9C5A-36C0-66AD4BFD708A}"/>
              </a:ext>
            </a:extLst>
          </p:cNvPr>
          <p:cNvSpPr txBox="1">
            <a:spLocks/>
          </p:cNvSpPr>
          <p:nvPr/>
        </p:nvSpPr>
        <p:spPr>
          <a:xfrm>
            <a:off x="7478486" y="2318578"/>
            <a:ext cx="4315889" cy="2220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altLang="zh-TW" sz="1800">
                <a:latin typeface="Arial"/>
                <a:cs typeface="Arial"/>
              </a:rPr>
              <a:t>Graphs</a:t>
            </a:r>
            <a:r>
              <a:rPr lang="zh-TW" altLang="en-US" sz="1800">
                <a:latin typeface="Arial"/>
                <a:cs typeface="Arial"/>
              </a:rPr>
              <a:t> </a:t>
            </a:r>
            <a:r>
              <a:rPr lang="en-IN" altLang="zh-TW" sz="1800">
                <a:latin typeface="Arial"/>
                <a:cs typeface="Arial"/>
              </a:rPr>
              <a:t>plotted with</a:t>
            </a:r>
            <a:r>
              <a:rPr lang="zh-TW" altLang="en-US" sz="1800">
                <a:latin typeface="Arial"/>
                <a:cs typeface="Arial"/>
              </a:rPr>
              <a:t> </a:t>
            </a:r>
            <a:r>
              <a:rPr lang="en-IN" altLang="zh-TW" sz="1800">
                <a:latin typeface="Arial"/>
                <a:cs typeface="Arial"/>
              </a:rPr>
              <a:t>the mean annual value and current annual value against the year</a:t>
            </a:r>
          </a:p>
          <a:p>
            <a:r>
              <a:rPr lang="en-IN" altLang="zh-TW" sz="1800" b="1">
                <a:latin typeface="Arial"/>
                <a:cs typeface="Arial"/>
              </a:rPr>
              <a:t>Year 40 </a:t>
            </a:r>
            <a:r>
              <a:rPr lang="en-IN" altLang="zh-TW" sz="1800">
                <a:latin typeface="Arial"/>
                <a:cs typeface="Arial"/>
              </a:rPr>
              <a:t>is chosen as that represents the year of intersection</a:t>
            </a:r>
          </a:p>
          <a:p>
            <a:r>
              <a:rPr lang="it-IT" altLang="zh-TW" sz="1800">
                <a:latin typeface="Arial"/>
                <a:cs typeface="Arial"/>
              </a:rPr>
              <a:t>Average Carbon sequestration at year 40 is found to be </a:t>
            </a:r>
            <a:r>
              <a:rPr lang="en-IN" sz="1800" b="1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10.6</a:t>
            </a:r>
            <a:r>
              <a:rPr lang="en-IN" sz="1800">
                <a:latin typeface="Arial"/>
                <a:cs typeface="Arial"/>
              </a:rPr>
              <a:t> </a:t>
            </a:r>
            <a:r>
              <a:rPr lang="it-IT" altLang="zh-TW" sz="1800">
                <a:latin typeface="Arial"/>
                <a:cs typeface="Arial"/>
              </a:rPr>
              <a:t>(t CO</a:t>
            </a:r>
            <a:r>
              <a:rPr lang="it-IT" altLang="zh-TW" sz="1800" baseline="-25000">
                <a:latin typeface="Arial"/>
                <a:cs typeface="Arial"/>
              </a:rPr>
              <a:t>2</a:t>
            </a:r>
            <a:r>
              <a:rPr lang="it-IT" altLang="zh-TW" sz="1800">
                <a:latin typeface="Arial"/>
                <a:cs typeface="Arial"/>
              </a:rPr>
              <a:t>e/ha/yr) </a:t>
            </a:r>
            <a:endParaRPr lang="it-IT" altLang="zh-TW" sz="1800">
              <a:latin typeface="Arial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FDC965-DA5C-5207-8D2F-D3E6296E5326}"/>
              </a:ext>
            </a:extLst>
          </p:cNvPr>
          <p:cNvSpPr txBox="1"/>
          <p:nvPr/>
        </p:nvSpPr>
        <p:spPr>
          <a:xfrm>
            <a:off x="931683" y="6356146"/>
            <a:ext cx="416780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Figure 11. Predicted growth of Beech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18C91319-C192-A208-EF42-50AA4F0595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5488859"/>
              </p:ext>
            </p:extLst>
          </p:nvPr>
        </p:nvGraphicFramePr>
        <p:xfrm>
          <a:off x="500743" y="1079185"/>
          <a:ext cx="6977743" cy="5194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8230273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51ECAFA1-67F3-9E7D-8C5F-319810308E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3206987"/>
              </p:ext>
            </p:extLst>
          </p:nvPr>
        </p:nvGraphicFramePr>
        <p:xfrm>
          <a:off x="177337" y="3483858"/>
          <a:ext cx="11810822" cy="3479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4ED31899-B3A4-1DF6-9BFB-79D628A74F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8398" y="1642459"/>
            <a:ext cx="5637602" cy="11695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N" altLang="zh-TW"/>
              <a:t>Net balance ranges from a sequestration of</a:t>
            </a:r>
            <a:br>
              <a:rPr lang="en-IN" altLang="zh-TW"/>
            </a:br>
            <a:r>
              <a:rPr lang="en-IN" altLang="zh-TW"/>
              <a:t>10.7 t CO</a:t>
            </a:r>
            <a:r>
              <a:rPr lang="en-IN" altLang="zh-TW" baseline="-25000"/>
              <a:t>2</a:t>
            </a:r>
            <a:r>
              <a:rPr lang="en-IN" altLang="zh-TW"/>
              <a:t>/ha/yr to emissions of 5.8 t CO</a:t>
            </a:r>
            <a:r>
              <a:rPr lang="en-IN" altLang="zh-TW" baseline="-25000"/>
              <a:t>2</a:t>
            </a:r>
            <a:r>
              <a:rPr lang="en-IN" altLang="zh-TW"/>
              <a:t>e/ha/yr</a:t>
            </a:r>
          </a:p>
          <a:p>
            <a:r>
              <a:rPr lang="en-IN" altLang="zh-TW"/>
              <a:t>10 of the 58 modelled farms (17%) sequestered more carbon than they emit.</a:t>
            </a: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kern="120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Farm </a:t>
            </a:r>
            <a:endParaRPr lang="en-IN" sz="1800" b="0" i="0" u="none" strike="noStrike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kern="120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A</a:t>
            </a:r>
            <a:endParaRPr lang="en-IN" altLang="zh-TW"/>
          </a:p>
          <a:p>
            <a:endParaRPr lang="zh-TW" alt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40E8390-E590-A519-CA8C-52084D143B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5601233"/>
              </p:ext>
            </p:extLst>
          </p:nvPr>
        </p:nvGraphicFramePr>
        <p:xfrm>
          <a:off x="7153481" y="1543513"/>
          <a:ext cx="4231120" cy="19403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7033">
                  <a:extLst>
                    <a:ext uri="{9D8B030D-6E8A-4147-A177-3AD203B41FA5}">
                      <a16:colId xmlns:a16="http://schemas.microsoft.com/office/drawing/2014/main" val="3934319130"/>
                    </a:ext>
                  </a:extLst>
                </a:gridCol>
                <a:gridCol w="3104087">
                  <a:extLst>
                    <a:ext uri="{9D8B030D-6E8A-4147-A177-3AD203B41FA5}">
                      <a16:colId xmlns:a16="http://schemas.microsoft.com/office/drawing/2014/main" val="4288159337"/>
                    </a:ext>
                  </a:extLst>
                </a:gridCol>
              </a:tblGrid>
              <a:tr h="38806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Farm </a:t>
                      </a:r>
                      <a:endParaRPr lang="en-GB" sz="18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IN" sz="1800" b="1" kern="120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Net GHG</a:t>
                      </a:r>
                      <a:r>
                        <a:rPr lang="en-GB" sz="1800" b="1" kern="120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(t CO</a:t>
                      </a:r>
                      <a:r>
                        <a:rPr lang="en-GB" sz="1800" b="1" kern="1200" baseline="-2500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2</a:t>
                      </a:r>
                      <a:r>
                        <a:rPr lang="en-GB" sz="1800" b="1" kern="120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e ha</a:t>
                      </a:r>
                      <a:r>
                        <a:rPr lang="en-GB" sz="1800" b="1" kern="1200" baseline="3000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-1</a:t>
                      </a:r>
                      <a:r>
                        <a:rPr lang="en-GB" sz="1800" b="1" kern="120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 yr</a:t>
                      </a:r>
                      <a:r>
                        <a:rPr lang="en-GB" sz="1800" b="1" kern="1200" baseline="3000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-1</a:t>
                      </a:r>
                      <a:r>
                        <a:rPr lang="en-GB" sz="1800" b="1" kern="120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)</a:t>
                      </a:r>
                      <a:endParaRPr lang="en-GB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413353"/>
                  </a:ext>
                </a:extLst>
              </a:tr>
              <a:tr h="38806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47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-10.7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44598191"/>
                  </a:ext>
                </a:extLst>
              </a:tr>
              <a:tr h="38806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20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-0.0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6193275"/>
                  </a:ext>
                </a:extLst>
              </a:tr>
              <a:tr h="38806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49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1.0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0943963"/>
                  </a:ext>
                </a:extLst>
              </a:tr>
              <a:tr h="38806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10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	5.8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37746332"/>
                  </a:ext>
                </a:extLst>
              </a:tr>
            </a:tbl>
          </a:graphicData>
        </a:graphic>
      </p:graphicFrame>
      <p:sp>
        <p:nvSpPr>
          <p:cNvPr id="7" name="標題 3">
            <a:extLst>
              <a:ext uri="{FF2B5EF4-FFF2-40B4-BE49-F238E27FC236}">
                <a16:creationId xmlns:a16="http://schemas.microsoft.com/office/drawing/2014/main" id="{3503F388-2C88-9D2F-E717-007AADBA8200}"/>
              </a:ext>
            </a:extLst>
          </p:cNvPr>
          <p:cNvSpPr txBox="1">
            <a:spLocks/>
          </p:cNvSpPr>
          <p:nvPr/>
        </p:nvSpPr>
        <p:spPr>
          <a:xfrm>
            <a:off x="1372543" y="355559"/>
            <a:ext cx="102240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baseline="0">
                <a:solidFill>
                  <a:srgbClr val="0C40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IN" altLang="zh-TW">
                <a:latin typeface="Arial"/>
                <a:ea typeface="新細明體"/>
                <a:cs typeface="Arial"/>
              </a:rPr>
              <a:t>5. Predict net GHG balance per farm</a:t>
            </a:r>
            <a:endParaRPr lang="zh-TW" altLang="en-US"/>
          </a:p>
        </p:txBody>
      </p:sp>
      <p:sp>
        <p:nvSpPr>
          <p:cNvPr id="4" name="Oval 5">
            <a:extLst>
              <a:ext uri="{FF2B5EF4-FFF2-40B4-BE49-F238E27FC236}">
                <a16:creationId xmlns:a16="http://schemas.microsoft.com/office/drawing/2014/main" id="{CDE6BD70-702C-C4E1-21D3-9604FBC57E15}"/>
              </a:ext>
            </a:extLst>
          </p:cNvPr>
          <p:cNvSpPr/>
          <p:nvPr/>
        </p:nvSpPr>
        <p:spPr>
          <a:xfrm>
            <a:off x="11624477" y="3554457"/>
            <a:ext cx="272660" cy="2560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/>
              <a:t>0	</a:t>
            </a:r>
            <a:endParaRPr lang="en-TW"/>
          </a:p>
        </p:txBody>
      </p:sp>
      <p:sp>
        <p:nvSpPr>
          <p:cNvPr id="8" name="Oval 5">
            <a:extLst>
              <a:ext uri="{FF2B5EF4-FFF2-40B4-BE49-F238E27FC236}">
                <a16:creationId xmlns:a16="http://schemas.microsoft.com/office/drawing/2014/main" id="{29F91FEB-AD18-D39F-E8C3-6BDD86A4F53A}"/>
              </a:ext>
            </a:extLst>
          </p:cNvPr>
          <p:cNvSpPr/>
          <p:nvPr/>
        </p:nvSpPr>
        <p:spPr>
          <a:xfrm>
            <a:off x="963105" y="6384701"/>
            <a:ext cx="272660" cy="2560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2" name="Oval 5">
            <a:extLst>
              <a:ext uri="{FF2B5EF4-FFF2-40B4-BE49-F238E27FC236}">
                <a16:creationId xmlns:a16="http://schemas.microsoft.com/office/drawing/2014/main" id="{EFDB2D76-CECF-2871-86DD-EAC1B6157FB7}"/>
              </a:ext>
            </a:extLst>
          </p:cNvPr>
          <p:cNvSpPr/>
          <p:nvPr/>
        </p:nvSpPr>
        <p:spPr>
          <a:xfrm>
            <a:off x="2666010" y="4489484"/>
            <a:ext cx="272660" cy="2560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3" name="Oval 5">
            <a:extLst>
              <a:ext uri="{FF2B5EF4-FFF2-40B4-BE49-F238E27FC236}">
                <a16:creationId xmlns:a16="http://schemas.microsoft.com/office/drawing/2014/main" id="{DE9DC5F1-698D-11ED-0130-87F3C2D55020}"/>
              </a:ext>
            </a:extLst>
          </p:cNvPr>
          <p:cNvSpPr/>
          <p:nvPr/>
        </p:nvSpPr>
        <p:spPr>
          <a:xfrm>
            <a:off x="3212665" y="4300631"/>
            <a:ext cx="272660" cy="2560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3" name="文字方塊 10">
            <a:extLst>
              <a:ext uri="{FF2B5EF4-FFF2-40B4-BE49-F238E27FC236}">
                <a16:creationId xmlns:a16="http://schemas.microsoft.com/office/drawing/2014/main" id="{BEA1DF6F-048A-58A4-7DF7-8B079F37363F}"/>
              </a:ext>
            </a:extLst>
          </p:cNvPr>
          <p:cNvSpPr txBox="1"/>
          <p:nvPr/>
        </p:nvSpPr>
        <p:spPr>
          <a:xfrm>
            <a:off x="6987205" y="1194604"/>
            <a:ext cx="49099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Table </a:t>
            </a:r>
            <a:r>
              <a:rPr lang="en-IN" altLang="zh-TW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12</a:t>
            </a:r>
            <a:r>
              <a:rPr lang="zh-TW" altLang="en-US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. </a:t>
            </a:r>
            <a:r>
              <a:rPr lang="en-IN" altLang="zh-TW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Results</a:t>
            </a:r>
            <a:r>
              <a:rPr lang="zh-TW" altLang="en-US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IN" altLang="zh-TW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of net GHG at Farm scale </a:t>
            </a:r>
            <a:r>
              <a:rPr lang="zh-TW" altLang="en-US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 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5C0D50-4199-8937-7D3C-61AA05824610}"/>
              </a:ext>
            </a:extLst>
          </p:cNvPr>
          <p:cNvSpPr txBox="1"/>
          <p:nvPr/>
        </p:nvSpPr>
        <p:spPr>
          <a:xfrm>
            <a:off x="3019956" y="6411283"/>
            <a:ext cx="47192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Figure 12: Greenhouse gas emission</a:t>
            </a:r>
          </a:p>
        </p:txBody>
      </p:sp>
    </p:spTree>
    <p:extLst>
      <p:ext uri="{BB962C8B-B14F-4D97-AF65-F5344CB8AC3E}">
        <p14:creationId xmlns:p14="http://schemas.microsoft.com/office/powerpoint/2010/main" val="426080819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3A7CC2-A91E-9647-BE3C-CA55FA313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404665"/>
            <a:ext cx="4440493" cy="575966"/>
          </a:xfrm>
          <a:ln w="12700">
            <a:noFill/>
          </a:ln>
        </p:spPr>
        <p:txBody>
          <a:bodyPr anchor="ctr">
            <a:normAutofit/>
          </a:bodyPr>
          <a:lstStyle/>
          <a:p>
            <a:r>
              <a:rPr lang="en-GB" sz="2800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2412B-B1E5-944B-B4ED-6220E348AC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368" y="1268760"/>
            <a:ext cx="4440493" cy="4674840"/>
          </a:xfrm>
        </p:spPr>
        <p:txBody>
          <a:bodyPr anchor="t">
            <a:normAutofit/>
          </a:bodyPr>
          <a:lstStyle/>
          <a:p>
            <a:r>
              <a:rPr lang="en-GB">
                <a:latin typeface="Arial"/>
                <a:cs typeface="Arial"/>
              </a:rPr>
              <a:t>Introduction</a:t>
            </a:r>
          </a:p>
          <a:p>
            <a:r>
              <a:rPr lang="en-GB">
                <a:latin typeface="Arial"/>
                <a:cs typeface="Arial"/>
              </a:rPr>
              <a:t>Aim and Objectives </a:t>
            </a:r>
          </a:p>
          <a:p>
            <a:r>
              <a:rPr lang="en-GB">
                <a:latin typeface="Arial"/>
                <a:cs typeface="Arial"/>
              </a:rPr>
              <a:t>Land Cover</a:t>
            </a:r>
          </a:p>
          <a:p>
            <a:r>
              <a:rPr lang="en-GB">
                <a:latin typeface="Arial"/>
                <a:cs typeface="Arial"/>
              </a:rPr>
              <a:t>Farm Distribution </a:t>
            </a:r>
          </a:p>
          <a:p>
            <a:r>
              <a:rPr lang="en-GB">
                <a:latin typeface="Arial"/>
                <a:cs typeface="Arial"/>
              </a:rPr>
              <a:t>Baseline Calculation</a:t>
            </a:r>
          </a:p>
          <a:p>
            <a:r>
              <a:rPr lang="en-GB">
                <a:latin typeface="Arial"/>
                <a:cs typeface="Arial"/>
              </a:rPr>
              <a:t>Scenario – net zero modelling</a:t>
            </a:r>
          </a:p>
          <a:p>
            <a:r>
              <a:rPr lang="en-GB">
                <a:latin typeface="Arial"/>
                <a:cs typeface="Arial"/>
              </a:rPr>
              <a:t>Conclusion</a:t>
            </a:r>
            <a:endParaRPr lang="en-GB">
              <a:cs typeface="Arial"/>
            </a:endParaRPr>
          </a:p>
          <a:p>
            <a:r>
              <a:rPr lang="en-GB">
                <a:latin typeface="Arial"/>
                <a:cs typeface="Arial"/>
              </a:rPr>
              <a:t>Question</a:t>
            </a:r>
          </a:p>
        </p:txBody>
      </p:sp>
      <p:pic>
        <p:nvPicPr>
          <p:cNvPr id="8" name="Content Placeholder 7" descr="A herd of longhorn cows in a fenced in pasture taken during a farm visit.&#10;">
            <a:extLst>
              <a:ext uri="{FF2B5EF4-FFF2-40B4-BE49-F238E27FC236}">
                <a16:creationId xmlns:a16="http://schemas.microsoft.com/office/drawing/2014/main" id="{0A61D910-3B77-15AC-9FE3-D05628107426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83"/>
          <a:stretch/>
        </p:blipFill>
        <p:spPr>
          <a:xfrm>
            <a:off x="5142912" y="1"/>
            <a:ext cx="7049088" cy="6857999"/>
          </a:xfrm>
          <a:noFill/>
        </p:spPr>
      </p:pic>
    </p:spTree>
    <p:extLst>
      <p:ext uri="{BB962C8B-B14F-4D97-AF65-F5344CB8AC3E}">
        <p14:creationId xmlns:p14="http://schemas.microsoft.com/office/powerpoint/2010/main" val="31354086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3B12AF8-463D-6812-E000-49D9C4A51A3F}"/>
              </a:ext>
            </a:extLst>
          </p:cNvPr>
          <p:cNvSpPr txBox="1"/>
          <p:nvPr/>
        </p:nvSpPr>
        <p:spPr>
          <a:xfrm>
            <a:off x="117987" y="1303499"/>
            <a:ext cx="11956026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effectLst/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Around 17% of farms are already carbon negative and achieved net zero in the baseline scenario.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0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Additional woodland to achieve net zero GHG emissions for remaining </a:t>
            </a:r>
            <a:r>
              <a:rPr lang="en-GB">
                <a:effectLst/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47 farms was based on the following equation.</a:t>
            </a:r>
            <a:r>
              <a:rPr lang="en-GB"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 </a:t>
            </a: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r>
              <a:rPr lang="en-GB" i="1">
                <a:effectLst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A</a:t>
            </a:r>
            <a:r>
              <a:rPr lang="en-GB" baseline="-25000">
                <a:effectLst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tree</a:t>
            </a: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the proportional woodland area, </a:t>
            </a:r>
            <a:r>
              <a:rPr lang="en-GB" i="1" err="1">
                <a:effectLst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GHG</a:t>
            </a:r>
            <a:r>
              <a:rPr lang="en-GB" i="1" baseline="-25000" err="1"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woodland</a:t>
            </a:r>
            <a:r>
              <a:rPr lang="en-GB" baseline="-25000">
                <a:effectLst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</a:t>
            </a: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mean carbon sequestration by woodland over 40 years, and </a:t>
            </a:r>
            <a:r>
              <a:rPr lang="en-US" b="0" i="0" u="none" strike="noStrike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GHG</a:t>
            </a:r>
            <a:r>
              <a:rPr lang="en-US" b="0" i="0" u="none" strike="noStrike" baseline="-2500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baseline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is the baseline GHG balance per farm</a:t>
            </a:r>
            <a:endParaRPr lang="en-US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0192BD8E-4CB6-561C-8A64-571CF4410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530" y="566361"/>
            <a:ext cx="10224000" cy="477781"/>
          </a:xfrm>
        </p:spPr>
        <p:txBody>
          <a:bodyPr>
            <a:noAutofit/>
          </a:bodyPr>
          <a:lstStyle/>
          <a:p>
            <a:r>
              <a:rPr lang="en-IN" altLang="zh-TW">
                <a:latin typeface="Arial"/>
                <a:ea typeface="新細明體"/>
                <a:cs typeface="Arial"/>
              </a:rPr>
              <a:t>6. Predict woodland area needed to achieve net zero</a:t>
            </a:r>
            <a:br>
              <a:rPr lang="en-IN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zh-TW" alt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7467932-6843-85E8-7D60-3705D3D48A9B}"/>
              </a:ext>
            </a:extLst>
          </p:cNvPr>
          <p:cNvGraphicFramePr>
            <a:graphicFrameLocks noGrp="1"/>
          </p:cNvGraphicFramePr>
          <p:nvPr>
            <p:ph sz="quarter" idx="18"/>
            <p:extLst>
              <p:ext uri="{D42A27DB-BD31-4B8C-83A1-F6EECF244321}">
                <p14:modId xmlns:p14="http://schemas.microsoft.com/office/powerpoint/2010/main" val="3205964744"/>
              </p:ext>
            </p:extLst>
          </p:nvPr>
        </p:nvGraphicFramePr>
        <p:xfrm>
          <a:off x="650186" y="4051776"/>
          <a:ext cx="10641484" cy="24120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3226">
                  <a:extLst>
                    <a:ext uri="{9D8B030D-6E8A-4147-A177-3AD203B41FA5}">
                      <a16:colId xmlns:a16="http://schemas.microsoft.com/office/drawing/2014/main" val="3934319130"/>
                    </a:ext>
                  </a:extLst>
                </a:gridCol>
                <a:gridCol w="690716">
                  <a:extLst>
                    <a:ext uri="{9D8B030D-6E8A-4147-A177-3AD203B41FA5}">
                      <a16:colId xmlns:a16="http://schemas.microsoft.com/office/drawing/2014/main" val="3358716702"/>
                    </a:ext>
                  </a:extLst>
                </a:gridCol>
                <a:gridCol w="1230097">
                  <a:extLst>
                    <a:ext uri="{9D8B030D-6E8A-4147-A177-3AD203B41FA5}">
                      <a16:colId xmlns:a16="http://schemas.microsoft.com/office/drawing/2014/main" val="4288159337"/>
                    </a:ext>
                  </a:extLst>
                </a:gridCol>
                <a:gridCol w="1331843">
                  <a:extLst>
                    <a:ext uri="{9D8B030D-6E8A-4147-A177-3AD203B41FA5}">
                      <a16:colId xmlns:a16="http://schemas.microsoft.com/office/drawing/2014/main" val="1952017038"/>
                    </a:ext>
                  </a:extLst>
                </a:gridCol>
                <a:gridCol w="1282148">
                  <a:extLst>
                    <a:ext uri="{9D8B030D-6E8A-4147-A177-3AD203B41FA5}">
                      <a16:colId xmlns:a16="http://schemas.microsoft.com/office/drawing/2014/main" val="3321298047"/>
                    </a:ext>
                  </a:extLst>
                </a:gridCol>
                <a:gridCol w="1116000">
                  <a:extLst>
                    <a:ext uri="{9D8B030D-6E8A-4147-A177-3AD203B41FA5}">
                      <a16:colId xmlns:a16="http://schemas.microsoft.com/office/drawing/2014/main" val="3921882615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4284191142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3701732553"/>
                    </a:ext>
                  </a:extLst>
                </a:gridCol>
                <a:gridCol w="1487454">
                  <a:extLst>
                    <a:ext uri="{9D8B030D-6E8A-4147-A177-3AD203B41FA5}">
                      <a16:colId xmlns:a16="http://schemas.microsoft.com/office/drawing/2014/main" val="1361633501"/>
                    </a:ext>
                  </a:extLst>
                </a:gridCol>
              </a:tblGrid>
              <a:tr h="377204">
                <a:tc>
                  <a:txBody>
                    <a:bodyPr/>
                    <a:lstStyle/>
                    <a:p>
                      <a:pPr marL="0" algn="l" rtl="0" eaLnBrk="1" latinLnBrk="0" hangingPunct="1"/>
                      <a:endParaRPr lang="en-GB" sz="17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GB" sz="17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7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Baseline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GB" sz="17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GB" sz="17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7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Net zero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GB" sz="17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GB" sz="17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7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Additional</a:t>
                      </a:r>
                      <a:endParaRPr lang="en-GB" sz="17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20674"/>
                  </a:ext>
                </a:extLst>
              </a:tr>
              <a:tr h="63280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-IN" sz="17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Farm </a:t>
                      </a:r>
                      <a:endParaRPr lang="en-GB" sz="17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7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Area (ha)</a:t>
                      </a:r>
                      <a:endParaRPr lang="en-GB" sz="17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7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Arable area (ha)</a:t>
                      </a:r>
                      <a:endParaRPr lang="en-GB" sz="17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7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Grassland area (ha)</a:t>
                      </a:r>
                      <a:endParaRPr lang="en-GB" sz="17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7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Woodland area (ha)</a:t>
                      </a:r>
                      <a:endParaRPr lang="en-GB" sz="17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7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Arable area (ha)</a:t>
                      </a:r>
                      <a:endParaRPr lang="en-GB" sz="17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7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Grassland area (ha)</a:t>
                      </a:r>
                      <a:endParaRPr lang="en-GB" sz="17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7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Woodland area (ha)</a:t>
                      </a:r>
                      <a:endParaRPr lang="en-GB" sz="17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7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woodland area %</a:t>
                      </a:r>
                      <a:endParaRPr lang="en-GB" sz="17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413353"/>
                  </a:ext>
                </a:extLst>
              </a:tr>
              <a:tr h="2527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7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56</a:t>
                      </a:r>
                      <a:endParaRPr lang="en-GB" sz="17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7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265</a:t>
                      </a:r>
                      <a:endParaRPr lang="en-GB" sz="17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7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97</a:t>
                      </a:r>
                      <a:endParaRPr lang="en-GB" sz="17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7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94</a:t>
                      </a:r>
                      <a:endParaRPr lang="en-GB" sz="17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7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74</a:t>
                      </a:r>
                      <a:endParaRPr lang="en-GB" sz="17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7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87</a:t>
                      </a:r>
                      <a:endParaRPr lang="en-GB" sz="17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7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83</a:t>
                      </a:r>
                      <a:endParaRPr lang="en-GB" sz="17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7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95</a:t>
                      </a:r>
                      <a:endParaRPr lang="en-GB" sz="17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7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7.95</a:t>
                      </a:r>
                      <a:endParaRPr lang="en-GB" sz="17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6193275"/>
                  </a:ext>
                </a:extLst>
              </a:tr>
              <a:tr h="27041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7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</a:t>
                      </a:r>
                      <a:endParaRPr lang="en-GB" sz="17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7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77</a:t>
                      </a:r>
                      <a:endParaRPr lang="en-GB" sz="17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7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72</a:t>
                      </a:r>
                      <a:endParaRPr lang="en-GB" sz="17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7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en-GB" sz="17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7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GB" sz="17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7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56</a:t>
                      </a:r>
                      <a:endParaRPr lang="en-GB" sz="17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7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en-GB" sz="17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7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16.5</a:t>
                      </a:r>
                      <a:endParaRPr lang="en-GB" sz="17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7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21.42</a:t>
                      </a:r>
                      <a:endParaRPr lang="en-GB" sz="17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0943963"/>
                  </a:ext>
                </a:extLst>
              </a:tr>
              <a:tr h="32199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7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</a:t>
                      </a:r>
                      <a:endParaRPr lang="en-GB" sz="17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7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72</a:t>
                      </a:r>
                      <a:endParaRPr lang="en-GB" sz="17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7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</a:t>
                      </a:r>
                      <a:endParaRPr lang="en-GB" sz="17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7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47</a:t>
                      </a:r>
                      <a:endParaRPr lang="en-GB" sz="17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7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en-GB" sz="17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7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</a:t>
                      </a:r>
                      <a:endParaRPr lang="en-GB" sz="17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7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</a:t>
                      </a:r>
                      <a:endParaRPr lang="en-GB" sz="17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7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28.5</a:t>
                      </a:r>
                      <a:endParaRPr lang="en-GB" sz="17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7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34.34</a:t>
                      </a:r>
                      <a:endParaRPr lang="en-GB" sz="17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86678251"/>
                  </a:ext>
                </a:extLst>
              </a:tr>
              <a:tr h="28604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7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endParaRPr lang="en-GB" sz="17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7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77</a:t>
                      </a:r>
                      <a:endParaRPr lang="en-GB" sz="17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7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</a:t>
                      </a:r>
                      <a:endParaRPr lang="en-GB" sz="17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7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</a:t>
                      </a:r>
                      <a:endParaRPr lang="en-GB" sz="17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7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GB" sz="17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7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</a:t>
                      </a:r>
                      <a:endParaRPr lang="en-GB" sz="17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7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</a:t>
                      </a:r>
                      <a:endParaRPr lang="en-GB" sz="17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7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27.15</a:t>
                      </a:r>
                      <a:endParaRPr lang="en-GB" sz="17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7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35.11</a:t>
                      </a:r>
                      <a:endParaRPr lang="en-GB" sz="17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5199168"/>
                  </a:ext>
                </a:extLst>
              </a:tr>
            </a:tbl>
          </a:graphicData>
        </a:graphic>
      </p:graphicFrame>
      <p:sp>
        <p:nvSpPr>
          <p:cNvPr id="6" name="TextBox 1">
            <a:extLst>
              <a:ext uri="{FF2B5EF4-FFF2-40B4-BE49-F238E27FC236}">
                <a16:creationId xmlns:a16="http://schemas.microsoft.com/office/drawing/2014/main" id="{3A2DD484-1B83-7843-9BB6-DA5EDB398F19}"/>
              </a:ext>
            </a:extLst>
          </p:cNvPr>
          <p:cNvSpPr txBox="1"/>
          <p:nvPr/>
        </p:nvSpPr>
        <p:spPr>
          <a:xfrm>
            <a:off x="2636568" y="1951892"/>
            <a:ext cx="5882234" cy="55399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i="1">
                <a:effectLst/>
                <a:latin typeface="Arial"/>
                <a:ea typeface="SimSun"/>
                <a:cs typeface="Arial"/>
              </a:rPr>
              <a:t>A</a:t>
            </a:r>
            <a:r>
              <a:rPr lang="en-GB" sz="1800" baseline="-25000">
                <a:effectLst/>
                <a:latin typeface="Arial"/>
                <a:ea typeface="SimSun"/>
                <a:cs typeface="Arial"/>
              </a:rPr>
              <a:t>tree</a:t>
            </a:r>
            <a:r>
              <a:rPr lang="en-GB" sz="1800">
                <a:effectLst/>
                <a:latin typeface="Arial"/>
                <a:ea typeface="SimSun"/>
                <a:cs typeface="Arial"/>
              </a:rPr>
              <a:t> = -</a:t>
            </a:r>
            <a:r>
              <a:rPr lang="en-GB" sz="1800" i="1" err="1">
                <a:effectLst/>
                <a:latin typeface="Arial"/>
                <a:ea typeface="SimSun"/>
                <a:cs typeface="Arial"/>
              </a:rPr>
              <a:t>GHG</a:t>
            </a:r>
            <a:r>
              <a:rPr lang="en-GB" sz="1800" baseline="-25000" err="1">
                <a:effectLst/>
                <a:latin typeface="Arial"/>
                <a:ea typeface="SimSun"/>
                <a:cs typeface="Arial"/>
              </a:rPr>
              <a:t>baseline</a:t>
            </a:r>
            <a:r>
              <a:rPr lang="en-GB" sz="1800">
                <a:effectLst/>
                <a:latin typeface="Arial"/>
                <a:ea typeface="SimSun"/>
                <a:cs typeface="Arial"/>
              </a:rPr>
              <a:t> /(</a:t>
            </a:r>
            <a:r>
              <a:rPr lang="en-GB" sz="1800" i="1" err="1">
                <a:effectLst/>
                <a:latin typeface="Arial"/>
                <a:ea typeface="SimSun"/>
                <a:cs typeface="Arial"/>
              </a:rPr>
              <a:t>GHG</a:t>
            </a:r>
            <a:r>
              <a:rPr lang="en-GB" i="1" baseline="-25000" err="1">
                <a:latin typeface="Arial"/>
                <a:ea typeface="SimSun"/>
                <a:cs typeface="Arial"/>
              </a:rPr>
              <a:t>woodland</a:t>
            </a:r>
            <a:r>
              <a:rPr lang="en-GB" sz="1800" baseline="-25000">
                <a:effectLst/>
                <a:latin typeface="Arial"/>
                <a:ea typeface="SimSun"/>
                <a:cs typeface="Arial"/>
              </a:rPr>
              <a:t> </a:t>
            </a:r>
            <a:r>
              <a:rPr lang="en-GB" sz="1800">
                <a:effectLst/>
                <a:latin typeface="Arial"/>
                <a:ea typeface="Symbol" panose="05050102010706020507" pitchFamily="18" charset="2"/>
                <a:cs typeface="Symbol" panose="05050102010706020507" pitchFamily="18" charset="2"/>
              </a:rPr>
              <a:t>-</a:t>
            </a:r>
            <a:r>
              <a:rPr lang="en-GB" sz="1800" i="1" err="1">
                <a:effectLst/>
                <a:latin typeface="Arial"/>
                <a:ea typeface="SimSun"/>
                <a:cs typeface="Arial"/>
              </a:rPr>
              <a:t>GHG</a:t>
            </a:r>
            <a:r>
              <a:rPr lang="en-GB" i="1" baseline="-25000" err="1">
                <a:latin typeface="Arial"/>
                <a:ea typeface="SimSun"/>
                <a:cs typeface="Arial"/>
              </a:rPr>
              <a:t>baseline</a:t>
            </a:r>
            <a:r>
              <a:rPr lang="en-GB" sz="1800">
                <a:effectLst/>
                <a:latin typeface="Arial"/>
                <a:ea typeface="SimSun"/>
                <a:cs typeface="Arial"/>
              </a:rPr>
              <a:t>)</a:t>
            </a:r>
            <a:r>
              <a:rPr lang="en-GB">
                <a:latin typeface="Arial"/>
                <a:ea typeface="SimSun"/>
                <a:cs typeface="Arial"/>
              </a:rPr>
              <a:t> </a:t>
            </a:r>
            <a:endParaRPr lang="en-US" baseline="30000">
              <a:latin typeface="Arial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aseline="30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字方塊 10">
            <a:extLst>
              <a:ext uri="{FF2B5EF4-FFF2-40B4-BE49-F238E27FC236}">
                <a16:creationId xmlns:a16="http://schemas.microsoft.com/office/drawing/2014/main" id="{CCE9EA6B-A199-0BDD-C637-A12A77F4391A}"/>
              </a:ext>
            </a:extLst>
          </p:cNvPr>
          <p:cNvSpPr txBox="1"/>
          <p:nvPr/>
        </p:nvSpPr>
        <p:spPr>
          <a:xfrm>
            <a:off x="585096" y="3645019"/>
            <a:ext cx="709502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Table </a:t>
            </a:r>
            <a:r>
              <a:rPr lang="en-IN" altLang="zh-TW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13</a:t>
            </a:r>
            <a:r>
              <a:rPr lang="zh-TW" altLang="en-US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. </a:t>
            </a:r>
            <a:r>
              <a:rPr lang="en-IN" altLang="zh-TW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Additional wood land area needed to achieve net zero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912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0192BD8E-4CB6-561C-8A64-571CF4410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ea typeface="新細明體"/>
              </a:rPr>
              <a:t> </a:t>
            </a:r>
            <a:r>
              <a:rPr lang="en-IN" altLang="zh-TW">
                <a:ea typeface="新細明體"/>
              </a:rPr>
              <a:t>6. Predict woodland to achieve net zero</a:t>
            </a:r>
            <a:endParaRPr lang="zh-TW" altLang="en-US" sz="2000">
              <a:solidFill>
                <a:srgbClr val="C00000"/>
              </a:solidFill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0B3A3FD-DC15-1A86-CD76-A084BA3443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3246716"/>
              </p:ext>
            </p:extLst>
          </p:nvPr>
        </p:nvGraphicFramePr>
        <p:xfrm>
          <a:off x="984882" y="1342445"/>
          <a:ext cx="10135396" cy="5118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5BE6D28-DC45-8198-C70C-BDFDA0F9B885}"/>
              </a:ext>
            </a:extLst>
          </p:cNvPr>
          <p:cNvSpPr txBox="1"/>
          <p:nvPr/>
        </p:nvSpPr>
        <p:spPr>
          <a:xfrm>
            <a:off x="4257038" y="6459172"/>
            <a:ext cx="398306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Figure 13. Woodland area change</a:t>
            </a:r>
          </a:p>
        </p:txBody>
      </p:sp>
    </p:spTree>
    <p:extLst>
      <p:ext uri="{BB962C8B-B14F-4D97-AF65-F5344CB8AC3E}">
        <p14:creationId xmlns:p14="http://schemas.microsoft.com/office/powerpoint/2010/main" val="3556086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A872B99D-E6D0-2B7E-15A2-AC3B9674F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556" y="7882"/>
            <a:ext cx="10706582" cy="864000"/>
          </a:xfrm>
        </p:spPr>
        <p:txBody>
          <a:bodyPr>
            <a:normAutofit/>
          </a:bodyPr>
          <a:lstStyle/>
          <a:p>
            <a:r>
              <a:rPr lang="en-IN" altLang="zh-TW" sz="2600">
                <a:ea typeface="新細明體"/>
              </a:rPr>
              <a:t>6. Effect of achieving net zero on food and wood</a:t>
            </a:r>
            <a:endParaRPr lang="zh-TW" altLang="en-US" sz="2000">
              <a:solidFill>
                <a:srgbClr val="C00000"/>
              </a:solidFill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6E5F817-7C9C-0A44-05C5-361156BC32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108907"/>
              </p:ext>
            </p:extLst>
          </p:nvPr>
        </p:nvGraphicFramePr>
        <p:xfrm>
          <a:off x="6631802" y="566213"/>
          <a:ext cx="5486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838ED91-CE66-209F-26A8-FA01467BD6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894492"/>
              </p:ext>
            </p:extLst>
          </p:nvPr>
        </p:nvGraphicFramePr>
        <p:xfrm>
          <a:off x="6671344" y="3385505"/>
          <a:ext cx="5486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7526852B-ACD3-1806-4D52-F454CF4DDB0F}"/>
              </a:ext>
            </a:extLst>
          </p:cNvPr>
          <p:cNvGraphicFramePr>
            <a:graphicFrameLocks noGrp="1"/>
          </p:cNvGraphicFramePr>
          <p:nvPr>
            <p:ph sz="quarter" idx="18"/>
            <p:extLst>
              <p:ext uri="{D42A27DB-BD31-4B8C-83A1-F6EECF244321}">
                <p14:modId xmlns:p14="http://schemas.microsoft.com/office/powerpoint/2010/main" val="1359050867"/>
              </p:ext>
            </p:extLst>
          </p:nvPr>
        </p:nvGraphicFramePr>
        <p:xfrm>
          <a:off x="138339" y="1794989"/>
          <a:ext cx="5357041" cy="2346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0692">
                  <a:extLst>
                    <a:ext uri="{9D8B030D-6E8A-4147-A177-3AD203B41FA5}">
                      <a16:colId xmlns:a16="http://schemas.microsoft.com/office/drawing/2014/main" val="3934319130"/>
                    </a:ext>
                  </a:extLst>
                </a:gridCol>
                <a:gridCol w="1536349">
                  <a:extLst>
                    <a:ext uri="{9D8B030D-6E8A-4147-A177-3AD203B41FA5}">
                      <a16:colId xmlns:a16="http://schemas.microsoft.com/office/drawing/2014/main" val="33587167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4288159337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1952017038"/>
                    </a:ext>
                  </a:extLst>
                </a:gridCol>
              </a:tblGrid>
              <a:tr h="29825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GB" sz="16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Food production </a:t>
                      </a:r>
                      <a:r>
                        <a:rPr lang="en-IN" sz="16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(GJ ha</a:t>
                      </a:r>
                      <a:r>
                        <a:rPr lang="en-IN" sz="1600" b="1" kern="1200" baseline="30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IN" sz="16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yr</a:t>
                      </a:r>
                      <a:r>
                        <a:rPr lang="en-IN" sz="1600" b="1" kern="1200" baseline="30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IN" sz="16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en-GB" sz="16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GB" sz="16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Change (%)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174749"/>
                  </a:ext>
                </a:extLst>
              </a:tr>
              <a:tr h="30121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6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Farm</a:t>
                      </a:r>
                      <a:endParaRPr lang="en-GB" sz="16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6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Baseline</a:t>
                      </a:r>
                      <a:endParaRPr lang="en-GB" sz="16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6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Net zero</a:t>
                      </a:r>
                      <a:endParaRPr lang="en-GB" sz="16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GB" sz="16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413353"/>
                  </a:ext>
                </a:extLst>
              </a:tr>
              <a:tr h="32199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</a:t>
                      </a:r>
                      <a:endParaRPr lang="en-GB" sz="16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66</a:t>
                      </a:r>
                      <a:endParaRPr lang="en-GB" sz="16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59</a:t>
                      </a:r>
                      <a:endParaRPr lang="en-GB" sz="16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  <a:tab pos="4320000" algn="dec"/>
                        </a:tabLst>
                      </a:pPr>
                      <a:r>
                        <a:rPr lang="en-IN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-9.6</a:t>
                      </a:r>
                      <a:endParaRPr lang="en-GB" sz="16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86678251"/>
                  </a:ext>
                </a:extLst>
              </a:tr>
              <a:tr h="28604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</a:t>
                      </a:r>
                      <a:endParaRPr lang="en-GB" sz="16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86</a:t>
                      </a:r>
                      <a:endParaRPr lang="en-GB" sz="16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77</a:t>
                      </a:r>
                      <a:endParaRPr lang="en-GB" sz="16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  <a:tab pos="4320000" algn="dec"/>
                        </a:tabLst>
                      </a:pPr>
                      <a:r>
                        <a:rPr lang="en-IN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-9.9</a:t>
                      </a:r>
                      <a:endParaRPr lang="en-GB" sz="16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5199168"/>
                  </a:ext>
                </a:extLst>
              </a:tr>
              <a:tr h="30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56</a:t>
                      </a:r>
                      <a:endParaRPr lang="en-GB" sz="16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56</a:t>
                      </a:r>
                      <a:endParaRPr lang="en-GB" sz="16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50</a:t>
                      </a:r>
                      <a:endParaRPr lang="en-GB" sz="16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  <a:tab pos="4320000" algn="dec"/>
                        </a:tabLst>
                      </a:pPr>
                      <a:r>
                        <a:rPr lang="en-IN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-10.7</a:t>
                      </a:r>
                      <a:endParaRPr lang="en-GB" sz="16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681405"/>
                  </a:ext>
                </a:extLst>
              </a:tr>
              <a:tr h="30279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endParaRPr lang="en-GB" sz="16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82</a:t>
                      </a:r>
                      <a:endParaRPr lang="en-GB" sz="16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53</a:t>
                      </a:r>
                      <a:endParaRPr lang="en-GB" sz="16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  <a:tab pos="4320000" algn="dec"/>
                        </a:tabLst>
                      </a:pPr>
                      <a:r>
                        <a:rPr lang="en-IN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-35.1</a:t>
                      </a:r>
                      <a:endParaRPr lang="en-GB" sz="16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51246115"/>
                  </a:ext>
                </a:extLst>
              </a:tr>
              <a:tr h="30279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</a:t>
                      </a:r>
                      <a:endParaRPr lang="en-GB" sz="16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64</a:t>
                      </a:r>
                      <a:endParaRPr lang="en-GB" sz="16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41</a:t>
                      </a:r>
                      <a:endParaRPr lang="en-GB" sz="16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  <a:tab pos="4320000" algn="dec"/>
                        </a:tabLst>
                      </a:pPr>
                      <a:r>
                        <a:rPr lang="en-IN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-35.6</a:t>
                      </a:r>
                      <a:endParaRPr lang="en-GB" sz="16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2114700"/>
                  </a:ext>
                </a:extLst>
              </a:tr>
            </a:tbl>
          </a:graphicData>
        </a:graphic>
      </p:graphicFrame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3EEB6938-094F-7610-9D72-E5AFCC61C8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765201"/>
              </p:ext>
            </p:extLst>
          </p:nvPr>
        </p:nvGraphicFramePr>
        <p:xfrm>
          <a:off x="104046" y="4237260"/>
          <a:ext cx="5429041" cy="23552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0692">
                  <a:extLst>
                    <a:ext uri="{9D8B030D-6E8A-4147-A177-3AD203B41FA5}">
                      <a16:colId xmlns:a16="http://schemas.microsoft.com/office/drawing/2014/main" val="3934319130"/>
                    </a:ext>
                  </a:extLst>
                </a:gridCol>
                <a:gridCol w="1536349">
                  <a:extLst>
                    <a:ext uri="{9D8B030D-6E8A-4147-A177-3AD203B41FA5}">
                      <a16:colId xmlns:a16="http://schemas.microsoft.com/office/drawing/2014/main" val="3358716702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4288159337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1952017038"/>
                    </a:ext>
                  </a:extLst>
                </a:gridCol>
              </a:tblGrid>
              <a:tr h="30018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GB" sz="16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Wood production (</a:t>
                      </a:r>
                      <a:r>
                        <a:rPr lang="en-IN" sz="16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GJ ha</a:t>
                      </a:r>
                      <a:r>
                        <a:rPr lang="en-IN" sz="1600" b="1" kern="1200" baseline="30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IN" sz="16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yr</a:t>
                      </a:r>
                      <a:r>
                        <a:rPr lang="en-IN" sz="1600" b="1" kern="1200" baseline="30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IN" sz="16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en-GB" sz="16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GB" sz="16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Change (%)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172169"/>
                  </a:ext>
                </a:extLst>
              </a:tr>
              <a:tr h="34359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6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Farm</a:t>
                      </a:r>
                      <a:endParaRPr lang="en-GB" sz="16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6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Baseline</a:t>
                      </a:r>
                      <a:endParaRPr lang="en-GB" sz="16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16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Net zero </a:t>
                      </a:r>
                      <a:endParaRPr lang="en-GB" sz="16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GB" sz="16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413353"/>
                  </a:ext>
                </a:extLst>
              </a:tr>
              <a:tr h="32199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</a:t>
                      </a:r>
                      <a:endParaRPr lang="en-GB" sz="16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8.8</a:t>
                      </a:r>
                      <a:endParaRPr lang="en-GB" sz="16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14.0</a:t>
                      </a:r>
                      <a:endParaRPr lang="en-GB" sz="16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+60</a:t>
                      </a:r>
                      <a:endParaRPr lang="en-GB" sz="16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86678251"/>
                  </a:ext>
                </a:extLst>
              </a:tr>
              <a:tr h="28604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</a:t>
                      </a:r>
                      <a:endParaRPr lang="en-GB" sz="16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8.0</a:t>
                      </a:r>
                      <a:endParaRPr lang="en-GB" sz="16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13.5</a:t>
                      </a:r>
                      <a:endParaRPr lang="en-GB" sz="16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+69</a:t>
                      </a:r>
                      <a:endParaRPr lang="en-GB" sz="16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5199168"/>
                  </a:ext>
                </a:extLst>
              </a:tr>
              <a:tr h="30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56</a:t>
                      </a:r>
                      <a:endParaRPr lang="en-GB" sz="16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17.6</a:t>
                      </a:r>
                      <a:endParaRPr lang="en-GB" sz="16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22.6</a:t>
                      </a:r>
                      <a:endParaRPr lang="en-GB" sz="16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+28</a:t>
                      </a:r>
                      <a:endParaRPr lang="en-GB" sz="16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681405"/>
                  </a:ext>
                </a:extLst>
              </a:tr>
              <a:tr h="30279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endParaRPr lang="en-GB" sz="16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0</a:t>
                      </a:r>
                      <a:endParaRPr lang="en-GB" sz="16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22.1</a:t>
                      </a:r>
                      <a:endParaRPr lang="en-GB" sz="16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-</a:t>
                      </a:r>
                      <a:endParaRPr lang="en-GB" sz="16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51246115"/>
                  </a:ext>
                </a:extLst>
              </a:tr>
              <a:tr h="30279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</a:t>
                      </a:r>
                      <a:endParaRPr lang="en-GB" sz="16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3.2</a:t>
                      </a:r>
                      <a:endParaRPr lang="en-GB" sz="16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24.2</a:t>
                      </a:r>
                      <a:endParaRPr lang="en-GB" sz="16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+657</a:t>
                      </a:r>
                      <a:endParaRPr lang="en-GB" sz="16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2114700"/>
                  </a:ext>
                </a:extLst>
              </a:tr>
            </a:tbl>
          </a:graphicData>
        </a:graphic>
      </p:graphicFrame>
      <p:sp>
        <p:nvSpPr>
          <p:cNvPr id="2" name="Oval 5">
            <a:extLst>
              <a:ext uri="{FF2B5EF4-FFF2-40B4-BE49-F238E27FC236}">
                <a16:creationId xmlns:a16="http://schemas.microsoft.com/office/drawing/2014/main" id="{824700C5-4886-A8F5-BF3C-CE96B676A2AD}"/>
              </a:ext>
            </a:extLst>
          </p:cNvPr>
          <p:cNvSpPr/>
          <p:nvPr/>
        </p:nvSpPr>
        <p:spPr>
          <a:xfrm>
            <a:off x="9345506" y="5380483"/>
            <a:ext cx="196646" cy="17421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3" name="Oval 5">
            <a:extLst>
              <a:ext uri="{FF2B5EF4-FFF2-40B4-BE49-F238E27FC236}">
                <a16:creationId xmlns:a16="http://schemas.microsoft.com/office/drawing/2014/main" id="{06174111-8662-CAF3-FF47-9B3CA2D5E2B9}"/>
              </a:ext>
            </a:extLst>
          </p:cNvPr>
          <p:cNvSpPr/>
          <p:nvPr/>
        </p:nvSpPr>
        <p:spPr>
          <a:xfrm>
            <a:off x="11169393" y="5414897"/>
            <a:ext cx="196646" cy="17421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9" name="Oval 5">
            <a:extLst>
              <a:ext uri="{FF2B5EF4-FFF2-40B4-BE49-F238E27FC236}">
                <a16:creationId xmlns:a16="http://schemas.microsoft.com/office/drawing/2014/main" id="{60F79676-46B8-B588-F4F9-215324B3F970}"/>
              </a:ext>
            </a:extLst>
          </p:cNvPr>
          <p:cNvSpPr/>
          <p:nvPr/>
        </p:nvSpPr>
        <p:spPr>
          <a:xfrm>
            <a:off x="11808492" y="5198587"/>
            <a:ext cx="196646" cy="17421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Oval 5">
            <a:extLst>
              <a:ext uri="{FF2B5EF4-FFF2-40B4-BE49-F238E27FC236}">
                <a16:creationId xmlns:a16="http://schemas.microsoft.com/office/drawing/2014/main" id="{68AAB9FA-CD64-0582-3DB7-D3A3A0579F05}"/>
              </a:ext>
            </a:extLst>
          </p:cNvPr>
          <p:cNvSpPr/>
          <p:nvPr/>
        </p:nvSpPr>
        <p:spPr>
          <a:xfrm>
            <a:off x="7993571" y="5395234"/>
            <a:ext cx="196646" cy="17421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1" name="Oval 5">
            <a:extLst>
              <a:ext uri="{FF2B5EF4-FFF2-40B4-BE49-F238E27FC236}">
                <a16:creationId xmlns:a16="http://schemas.microsoft.com/office/drawing/2014/main" id="{0C05183D-318E-DD87-F19E-6EA8631B6E50}"/>
              </a:ext>
            </a:extLst>
          </p:cNvPr>
          <p:cNvSpPr/>
          <p:nvPr/>
        </p:nvSpPr>
        <p:spPr>
          <a:xfrm>
            <a:off x="9891200" y="4982276"/>
            <a:ext cx="196646" cy="17421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2" name="Oval 5">
            <a:extLst>
              <a:ext uri="{FF2B5EF4-FFF2-40B4-BE49-F238E27FC236}">
                <a16:creationId xmlns:a16="http://schemas.microsoft.com/office/drawing/2014/main" id="{F74D03E7-B3FA-4322-2300-E3C50E5F0920}"/>
              </a:ext>
            </a:extLst>
          </p:cNvPr>
          <p:cNvSpPr/>
          <p:nvPr/>
        </p:nvSpPr>
        <p:spPr>
          <a:xfrm>
            <a:off x="9318906" y="1614460"/>
            <a:ext cx="196646" cy="17421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3" name="Oval 5">
            <a:extLst>
              <a:ext uri="{FF2B5EF4-FFF2-40B4-BE49-F238E27FC236}">
                <a16:creationId xmlns:a16="http://schemas.microsoft.com/office/drawing/2014/main" id="{12FD29B8-23DC-F314-24E9-6B2343AAB9F3}"/>
              </a:ext>
            </a:extLst>
          </p:cNvPr>
          <p:cNvSpPr/>
          <p:nvPr/>
        </p:nvSpPr>
        <p:spPr>
          <a:xfrm>
            <a:off x="11090682" y="1165966"/>
            <a:ext cx="196646" cy="17421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4" name="Oval 5">
            <a:extLst>
              <a:ext uri="{FF2B5EF4-FFF2-40B4-BE49-F238E27FC236}">
                <a16:creationId xmlns:a16="http://schemas.microsoft.com/office/drawing/2014/main" id="{CAB8EE4A-BE10-D80E-40E5-4751CA1FE62D}"/>
              </a:ext>
            </a:extLst>
          </p:cNvPr>
          <p:cNvSpPr/>
          <p:nvPr/>
        </p:nvSpPr>
        <p:spPr>
          <a:xfrm>
            <a:off x="11660954" y="1805064"/>
            <a:ext cx="196646" cy="17421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5" name="Oval 5">
            <a:extLst>
              <a:ext uri="{FF2B5EF4-FFF2-40B4-BE49-F238E27FC236}">
                <a16:creationId xmlns:a16="http://schemas.microsoft.com/office/drawing/2014/main" id="{86565153-1FFE-2E21-F2A5-BB6C7D75F7C9}"/>
              </a:ext>
            </a:extLst>
          </p:cNvPr>
          <p:cNvSpPr/>
          <p:nvPr/>
        </p:nvSpPr>
        <p:spPr>
          <a:xfrm>
            <a:off x="8052511" y="1243240"/>
            <a:ext cx="196646" cy="17421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6" name="Oval 5">
            <a:extLst>
              <a:ext uri="{FF2B5EF4-FFF2-40B4-BE49-F238E27FC236}">
                <a16:creationId xmlns:a16="http://schemas.microsoft.com/office/drawing/2014/main" id="{D66CB26D-8017-82A7-C9CD-1C00D19A6699}"/>
              </a:ext>
            </a:extLst>
          </p:cNvPr>
          <p:cNvSpPr/>
          <p:nvPr/>
        </p:nvSpPr>
        <p:spPr>
          <a:xfrm>
            <a:off x="9886283" y="2116168"/>
            <a:ext cx="196646" cy="17421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7DAF77-A7AB-0CEC-B0A7-B9043CB7F25F}"/>
              </a:ext>
            </a:extLst>
          </p:cNvPr>
          <p:cNvSpPr txBox="1"/>
          <p:nvPr/>
        </p:nvSpPr>
        <p:spPr>
          <a:xfrm>
            <a:off x="83054" y="1330346"/>
            <a:ext cx="601294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N">
                <a:latin typeface="Arial"/>
                <a:cs typeface="Arial"/>
              </a:rPr>
              <a:t>Tables 14 &amp; 15</a:t>
            </a:r>
            <a:r>
              <a:rPr lang="en-TW">
                <a:latin typeface="Arial"/>
                <a:cs typeface="Arial"/>
              </a:rPr>
              <a:t>.</a:t>
            </a:r>
            <a:r>
              <a:rPr lang="en-IN">
                <a:latin typeface="Arial"/>
                <a:cs typeface="Arial"/>
              </a:rPr>
              <a:t> </a:t>
            </a:r>
            <a:r>
              <a:rPr lang="en-US">
                <a:latin typeface="Arial"/>
                <a:cs typeface="Arial"/>
              </a:rPr>
              <a:t>Food and wood production change 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079AE0-9393-2260-7EEF-0124EF371303}"/>
              </a:ext>
            </a:extLst>
          </p:cNvPr>
          <p:cNvSpPr txBox="1"/>
          <p:nvPr/>
        </p:nvSpPr>
        <p:spPr>
          <a:xfrm>
            <a:off x="6036287" y="6488591"/>
            <a:ext cx="652856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N">
                <a:latin typeface="Arial"/>
                <a:cs typeface="Arial"/>
              </a:rPr>
              <a:t>Figure 14 &amp;15</a:t>
            </a:r>
            <a:r>
              <a:rPr lang="en-TW">
                <a:latin typeface="Arial"/>
                <a:cs typeface="Arial"/>
              </a:rPr>
              <a:t>.</a:t>
            </a:r>
            <a:r>
              <a:rPr lang="en-IN">
                <a:latin typeface="Arial"/>
                <a:cs typeface="Arial"/>
              </a:rPr>
              <a:t> </a:t>
            </a:r>
            <a:r>
              <a:rPr lang="en-US">
                <a:latin typeface="Arial"/>
                <a:cs typeface="Arial"/>
              </a:rPr>
              <a:t>Food &amp; wood production change (58 farms) 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418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EDC67BF5-FEF8-8E8C-5A6E-B6E245F49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665" y="401498"/>
            <a:ext cx="10224000" cy="864000"/>
          </a:xfrm>
        </p:spPr>
        <p:txBody>
          <a:bodyPr>
            <a:normAutofit/>
          </a:bodyPr>
          <a:lstStyle/>
          <a:p>
            <a:r>
              <a:rPr lang="en-IN" altLang="zh-TW">
                <a:ea typeface="新細明體"/>
              </a:rPr>
              <a:t>6. Effect of net zero on mean farm net margin</a:t>
            </a:r>
            <a:endParaRPr lang="zh-TW" altLang="en-US" sz="200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EAB5AD-789D-0673-CE05-F480C726189C}"/>
              </a:ext>
            </a:extLst>
          </p:cNvPr>
          <p:cNvSpPr txBox="1"/>
          <p:nvPr/>
        </p:nvSpPr>
        <p:spPr>
          <a:xfrm>
            <a:off x="0" y="4062022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800">
              <a:effectLst/>
              <a:latin typeface="Calibri" panose="020F0502020204030204" pitchFamily="34" charset="0"/>
              <a:ea typeface="PMingLiU" panose="02020500000000000000" pitchFamily="18" charset="-12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>
              <a:effectLst/>
              <a:latin typeface="Calibri" panose="020F0502020204030204" pitchFamily="34" charset="0"/>
              <a:ea typeface="PMingLiU" panose="02020500000000000000" pitchFamily="18" charset="-12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>
              <a:effectLst/>
              <a:latin typeface="Calibri" panose="020F0502020204030204" pitchFamily="34" charset="0"/>
              <a:ea typeface="PMingLiU" panose="02020500000000000000" pitchFamily="18" charset="-120"/>
              <a:cs typeface="Arial" panose="020B0604020202020204" pitchFamily="34" charset="0"/>
            </a:endParaRPr>
          </a:p>
          <a:p>
            <a:endParaRPr lang="en-US">
              <a:latin typeface="Calibri" panose="020F0502020204030204" pitchFamily="34" charset="0"/>
              <a:ea typeface="PMingLiU" panose="02020500000000000000" pitchFamily="18" charset="-120"/>
              <a:cs typeface="Arial" panose="020B0604020202020204" pitchFamily="34" charset="0"/>
            </a:endParaRPr>
          </a:p>
          <a:p>
            <a:r>
              <a:rPr lang="en-US" sz="1800">
                <a:effectLst/>
                <a:latin typeface="Calibri" panose="020F050202020403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 </a:t>
            </a:r>
            <a:endParaRPr lang="en-GB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56C3D19-1E9B-7E83-7FD7-462E8AD2A7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2602755"/>
              </p:ext>
            </p:extLst>
          </p:nvPr>
        </p:nvGraphicFramePr>
        <p:xfrm>
          <a:off x="5690937" y="1926199"/>
          <a:ext cx="6501063" cy="4394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6FEA3E28-44DD-591C-DF11-69F1FA7F16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5863941"/>
              </p:ext>
            </p:extLst>
          </p:nvPr>
        </p:nvGraphicFramePr>
        <p:xfrm>
          <a:off x="251142" y="2147237"/>
          <a:ext cx="5342576" cy="29256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64354">
                  <a:extLst>
                    <a:ext uri="{9D8B030D-6E8A-4147-A177-3AD203B41FA5}">
                      <a16:colId xmlns:a16="http://schemas.microsoft.com/office/drawing/2014/main" val="3934319130"/>
                    </a:ext>
                  </a:extLst>
                </a:gridCol>
                <a:gridCol w="1145661">
                  <a:extLst>
                    <a:ext uri="{9D8B030D-6E8A-4147-A177-3AD203B41FA5}">
                      <a16:colId xmlns:a16="http://schemas.microsoft.com/office/drawing/2014/main" val="3358716702"/>
                    </a:ext>
                  </a:extLst>
                </a:gridCol>
                <a:gridCol w="1402224">
                  <a:extLst>
                    <a:ext uri="{9D8B030D-6E8A-4147-A177-3AD203B41FA5}">
                      <a16:colId xmlns:a16="http://schemas.microsoft.com/office/drawing/2014/main" val="4288159337"/>
                    </a:ext>
                  </a:extLst>
                </a:gridCol>
                <a:gridCol w="1530337">
                  <a:extLst>
                    <a:ext uri="{9D8B030D-6E8A-4147-A177-3AD203B41FA5}">
                      <a16:colId xmlns:a16="http://schemas.microsoft.com/office/drawing/2014/main" val="1952017038"/>
                    </a:ext>
                  </a:extLst>
                </a:gridCol>
              </a:tblGrid>
              <a:tr h="3373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Farm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Net margin (£/ha/yr)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GB" sz="18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-GB" sz="1800" b="1" kern="120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Change (%)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491084"/>
                  </a:ext>
                </a:extLst>
              </a:tr>
              <a:tr h="40569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GB" sz="18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Baseline</a:t>
                      </a:r>
                      <a:endParaRPr lang="en-GB" sz="18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IN" sz="18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Net zero</a:t>
                      </a:r>
                      <a:endParaRPr lang="en-GB" sz="18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endParaRPr lang="en-GB" sz="1800" b="1" kern="1200">
                        <a:solidFill>
                          <a:schemeClr val="bg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4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413353"/>
                  </a:ext>
                </a:extLst>
              </a:tr>
              <a:tr h="43084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501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444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54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-11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86678251"/>
                  </a:ext>
                </a:extLst>
              </a:tr>
              <a:tr h="43084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622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551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54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-11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5199168"/>
                  </a:ext>
                </a:extLst>
              </a:tr>
              <a:tr h="4308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56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149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122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54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-18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681405"/>
                  </a:ext>
                </a:extLst>
              </a:tr>
              <a:tr h="43084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190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100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54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-47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51246115"/>
                  </a:ext>
                </a:extLst>
              </a:tr>
              <a:tr h="43084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-43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72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-52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540000" algn="dec"/>
                        </a:tabLst>
                      </a:pPr>
                      <a:r>
                        <a:rPr lang="en-IN" sz="1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	-20</a:t>
                      </a:r>
                      <a:endParaRPr lang="en-GB" sz="1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2114700"/>
                  </a:ext>
                </a:extLst>
              </a:tr>
            </a:tbl>
          </a:graphicData>
        </a:graphic>
      </p:graphicFrame>
      <p:sp>
        <p:nvSpPr>
          <p:cNvPr id="2" name="Oval 5">
            <a:extLst>
              <a:ext uri="{FF2B5EF4-FFF2-40B4-BE49-F238E27FC236}">
                <a16:creationId xmlns:a16="http://schemas.microsoft.com/office/drawing/2014/main" id="{86B70762-D2BC-B694-E39F-40900306FB0B}"/>
              </a:ext>
            </a:extLst>
          </p:cNvPr>
          <p:cNvSpPr/>
          <p:nvPr/>
        </p:nvSpPr>
        <p:spPr>
          <a:xfrm>
            <a:off x="8947354" y="4665802"/>
            <a:ext cx="196646" cy="17421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6857952D-7D3F-7989-2E29-23C8BE5A4B50}"/>
              </a:ext>
            </a:extLst>
          </p:cNvPr>
          <p:cNvSpPr/>
          <p:nvPr/>
        </p:nvSpPr>
        <p:spPr>
          <a:xfrm>
            <a:off x="11088009" y="4536826"/>
            <a:ext cx="196646" cy="17421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Oval 5">
            <a:extLst>
              <a:ext uri="{FF2B5EF4-FFF2-40B4-BE49-F238E27FC236}">
                <a16:creationId xmlns:a16="http://schemas.microsoft.com/office/drawing/2014/main" id="{BBE53D7C-E97A-3438-A0A1-00AF54597D2F}"/>
              </a:ext>
            </a:extLst>
          </p:cNvPr>
          <p:cNvSpPr/>
          <p:nvPr/>
        </p:nvSpPr>
        <p:spPr>
          <a:xfrm>
            <a:off x="7482295" y="5182986"/>
            <a:ext cx="196646" cy="17421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Oval 5">
            <a:extLst>
              <a:ext uri="{FF2B5EF4-FFF2-40B4-BE49-F238E27FC236}">
                <a16:creationId xmlns:a16="http://schemas.microsoft.com/office/drawing/2014/main" id="{4B936C67-EED9-D842-5D4D-6D49A8038220}"/>
              </a:ext>
            </a:extLst>
          </p:cNvPr>
          <p:cNvSpPr/>
          <p:nvPr/>
        </p:nvSpPr>
        <p:spPr>
          <a:xfrm>
            <a:off x="9615895" y="5556609"/>
            <a:ext cx="196646" cy="17421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62004CE-4D67-EC0E-D990-AFA14428318D}"/>
              </a:ext>
            </a:extLst>
          </p:cNvPr>
          <p:cNvSpPr/>
          <p:nvPr/>
        </p:nvSpPr>
        <p:spPr>
          <a:xfrm>
            <a:off x="11739665" y="5220929"/>
            <a:ext cx="196646" cy="17421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6" name="文字方塊 10">
            <a:extLst>
              <a:ext uri="{FF2B5EF4-FFF2-40B4-BE49-F238E27FC236}">
                <a16:creationId xmlns:a16="http://schemas.microsoft.com/office/drawing/2014/main" id="{407D8927-1727-BEE9-7B62-9C29FEF8EAAC}"/>
              </a:ext>
            </a:extLst>
          </p:cNvPr>
          <p:cNvSpPr txBox="1"/>
          <p:nvPr/>
        </p:nvSpPr>
        <p:spPr>
          <a:xfrm>
            <a:off x="251142" y="1383202"/>
            <a:ext cx="533380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Table </a:t>
            </a:r>
            <a:r>
              <a:rPr lang="en-IN" altLang="zh-TW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16</a:t>
            </a:r>
            <a:r>
              <a:rPr lang="zh-TW" altLang="en-US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. </a:t>
            </a:r>
            <a:r>
              <a:rPr lang="en-IN" altLang="zh-TW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Decrease in mean net margin to achieve net zero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D0E3D2-F82A-DAC6-23B2-6675EA74B29A}"/>
              </a:ext>
            </a:extLst>
          </p:cNvPr>
          <p:cNvSpPr txBox="1"/>
          <p:nvPr/>
        </p:nvSpPr>
        <p:spPr>
          <a:xfrm>
            <a:off x="6627665" y="6271836"/>
            <a:ext cx="414486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Figure 16: Mean net margin change </a:t>
            </a:r>
          </a:p>
        </p:txBody>
      </p:sp>
    </p:spTree>
    <p:extLst>
      <p:ext uri="{BB962C8B-B14F-4D97-AF65-F5344CB8AC3E}">
        <p14:creationId xmlns:p14="http://schemas.microsoft.com/office/powerpoint/2010/main" val="23460854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A872B99D-E6D0-2B7E-15A2-AC3B9674F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altLang="zh-TW">
                <a:ea typeface="新細明體"/>
              </a:rPr>
              <a:t>6. Predict effect of achieving net zero at Marston Vale scale</a:t>
            </a:r>
            <a:endParaRPr lang="zh-TW" altLang="en-US" sz="2000">
              <a:solidFill>
                <a:srgbClr val="C00000"/>
              </a:solidFill>
              <a:ea typeface="新細明體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390D8B-5632-3EA5-E0B7-1438EDD1EF7A}"/>
              </a:ext>
            </a:extLst>
          </p:cNvPr>
          <p:cNvSpPr txBox="1"/>
          <p:nvPr/>
        </p:nvSpPr>
        <p:spPr>
          <a:xfrm>
            <a:off x="1099458" y="1289431"/>
            <a:ext cx="10700656" cy="1239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800">
                <a:effectLst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Marston Vale level is calculated with the land area results along with the benchmark values for emissions and Yield values from Nix,2023 for more accurate modelling.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TW">
                <a:latin typeface="Arial"/>
                <a:ea typeface="PMingLiU"/>
                <a:cs typeface="Arial"/>
              </a:rPr>
              <a:t>16% of arable and grassland area to be converted into woodland for net zero (total 1634 ha).</a:t>
            </a:r>
            <a:endParaRPr lang="en-US" altLang="zh-TW">
              <a:latin typeface="Arial"/>
              <a:ea typeface="PMingLiU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altLang="zh-TW">
                <a:latin typeface="Arial"/>
                <a:ea typeface="PMingLiU"/>
                <a:cs typeface="Arial"/>
              </a:rPr>
              <a:t>Food production is decreased by 18% while wood production has almost doubled</a:t>
            </a:r>
            <a:endParaRPr lang="zh-TW" altLang="en-US">
              <a:latin typeface="Arial"/>
              <a:ea typeface="PMingLiU"/>
              <a:cs typeface="Arial"/>
            </a:endParaRPr>
          </a:p>
        </p:txBody>
      </p:sp>
      <p:pic>
        <p:nvPicPr>
          <p:cNvPr id="19" name="Picture 18" descr="Chart, treemap chart&#10;&#10;Description automatically generated">
            <a:extLst>
              <a:ext uri="{FF2B5EF4-FFF2-40B4-BE49-F238E27FC236}">
                <a16:creationId xmlns:a16="http://schemas.microsoft.com/office/drawing/2014/main" id="{75582329-483B-CF17-E768-8FB0324A0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05" y="2550719"/>
            <a:ext cx="5287224" cy="4051003"/>
          </a:xfrm>
          <a:prstGeom prst="rect">
            <a:avLst/>
          </a:prstGeom>
        </p:spPr>
      </p:pic>
      <p:pic>
        <p:nvPicPr>
          <p:cNvPr id="21" name="Picture 20" descr="Chart, waterfall chart&#10;&#10;Description automatically generated">
            <a:extLst>
              <a:ext uri="{FF2B5EF4-FFF2-40B4-BE49-F238E27FC236}">
                <a16:creationId xmlns:a16="http://schemas.microsoft.com/office/drawing/2014/main" id="{F89DA67C-72FA-4FB6-2CD6-08AD3AF90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908" y="2528488"/>
            <a:ext cx="5038828" cy="40273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EAA52E-5A1D-6A50-9F99-BA5534BAE49F}"/>
              </a:ext>
            </a:extLst>
          </p:cNvPr>
          <p:cNvSpPr txBox="1"/>
          <p:nvPr/>
        </p:nvSpPr>
        <p:spPr>
          <a:xfrm>
            <a:off x="1282257" y="6418688"/>
            <a:ext cx="1007696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Figure 17 &amp; 18 : Marston Vale level mean food &amp; wood production change (current vs Net Zero)</a:t>
            </a:r>
          </a:p>
        </p:txBody>
      </p:sp>
    </p:spTree>
    <p:extLst>
      <p:ext uri="{BB962C8B-B14F-4D97-AF65-F5344CB8AC3E}">
        <p14:creationId xmlns:p14="http://schemas.microsoft.com/office/powerpoint/2010/main" val="152917889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3">
            <a:extLst>
              <a:ext uri="{FF2B5EF4-FFF2-40B4-BE49-F238E27FC236}">
                <a16:creationId xmlns:a16="http://schemas.microsoft.com/office/drawing/2014/main" id="{A521E828-F4AE-065C-3909-38627C66D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925" y="403225"/>
            <a:ext cx="10223500" cy="863600"/>
          </a:xfrm>
        </p:spPr>
        <p:txBody>
          <a:bodyPr>
            <a:normAutofit/>
          </a:bodyPr>
          <a:lstStyle/>
          <a:p>
            <a:r>
              <a:rPr lang="en-IN" altLang="zh-TW">
                <a:ea typeface="新細明體"/>
              </a:rPr>
              <a:t>6. Predict effect of achieving net zero at Marston Vale scale</a:t>
            </a:r>
            <a:endParaRPr lang="zh-TW" altLang="en-US" sz="2000">
              <a:solidFill>
                <a:srgbClr val="C00000"/>
              </a:solidFill>
              <a:ea typeface="新細明體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EAE40B-4C98-9F29-B9EE-CCF5ADEB6377}"/>
              </a:ext>
            </a:extLst>
          </p:cNvPr>
          <p:cNvSpPr txBox="1"/>
          <p:nvPr/>
        </p:nvSpPr>
        <p:spPr>
          <a:xfrm>
            <a:off x="1240971" y="1270907"/>
            <a:ext cx="95358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zh-TW" altLang="en-US">
                <a:latin typeface="Arial"/>
                <a:ea typeface="PMingLiU"/>
                <a:cs typeface="Arial"/>
              </a:rPr>
              <a:t>Net margin </a:t>
            </a:r>
            <a:r>
              <a:rPr lang="en-IN" altLang="zh-TW">
                <a:latin typeface="Arial"/>
                <a:ea typeface="PMingLiU"/>
                <a:cs typeface="Arial"/>
              </a:rPr>
              <a:t>without grant has decreased by 18% at Marston Vale scale </a:t>
            </a:r>
            <a:r>
              <a:rPr lang="zh-TW" altLang="en-US">
                <a:latin typeface="Arial"/>
                <a:ea typeface="PMingLiU"/>
                <a:cs typeface="Arial"/>
              </a:rPr>
              <a:t>. </a:t>
            </a:r>
            <a:endParaRPr lang="en-IN" altLang="zh-TW">
              <a:latin typeface="Arial"/>
              <a:ea typeface="PMingLiU"/>
              <a:cs typeface="Arial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altLang="zh-TW">
                <a:latin typeface="Arial"/>
                <a:ea typeface="PMingLiU"/>
                <a:cs typeface="Arial"/>
              </a:rPr>
              <a:t>Current grant system do not make a huge difference to profitability</a:t>
            </a:r>
            <a:endParaRPr lang="zh-TW" altLang="en-US">
              <a:latin typeface="Arial"/>
              <a:ea typeface="PMingLiU"/>
              <a:cs typeface="Arial"/>
            </a:endParaRPr>
          </a:p>
        </p:txBody>
      </p:sp>
      <p:pic>
        <p:nvPicPr>
          <p:cNvPr id="11" name="Picture 10" descr="Chart, treemap chart&#10;&#10;Description automatically generated">
            <a:extLst>
              <a:ext uri="{FF2B5EF4-FFF2-40B4-BE49-F238E27FC236}">
                <a16:creationId xmlns:a16="http://schemas.microsoft.com/office/drawing/2014/main" id="{5F4D6BCD-74CA-B6D4-CCF9-06103A067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45" y="1886303"/>
            <a:ext cx="5484216" cy="4529516"/>
          </a:xfrm>
          <a:prstGeom prst="rect">
            <a:avLst/>
          </a:prstGeom>
        </p:spPr>
      </p:pic>
      <p:pic>
        <p:nvPicPr>
          <p:cNvPr id="13" name="Picture 12" descr="Chart, treemap chart&#10;&#10;Description automatically generated">
            <a:extLst>
              <a:ext uri="{FF2B5EF4-FFF2-40B4-BE49-F238E27FC236}">
                <a16:creationId xmlns:a16="http://schemas.microsoft.com/office/drawing/2014/main" id="{2D095D1D-5E92-AB5C-6BD8-53D785B47A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961" y="1917238"/>
            <a:ext cx="5735497" cy="45689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95E32A-A4CD-F7A1-31E8-44E7D0055BFA}"/>
              </a:ext>
            </a:extLst>
          </p:cNvPr>
          <p:cNvSpPr txBox="1"/>
          <p:nvPr/>
        </p:nvSpPr>
        <p:spPr>
          <a:xfrm>
            <a:off x="944660" y="6367175"/>
            <a:ext cx="1072355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Figure 19 &amp; 20 : Marston Vale level mean margin change (with &amp; without grants) (current vs Net Zero)</a:t>
            </a:r>
          </a:p>
        </p:txBody>
      </p:sp>
    </p:spTree>
    <p:extLst>
      <p:ext uri="{BB962C8B-B14F-4D97-AF65-F5344CB8AC3E}">
        <p14:creationId xmlns:p14="http://schemas.microsoft.com/office/powerpoint/2010/main" val="352798290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3">
            <a:extLst>
              <a:ext uri="{FF2B5EF4-FFF2-40B4-BE49-F238E27FC236}">
                <a16:creationId xmlns:a16="http://schemas.microsoft.com/office/drawing/2014/main" id="{D4B2ADED-25B2-394A-C033-78D5508E3A1F}"/>
              </a:ext>
            </a:extLst>
          </p:cNvPr>
          <p:cNvSpPr txBox="1">
            <a:spLocks/>
          </p:cNvSpPr>
          <p:nvPr/>
        </p:nvSpPr>
        <p:spPr>
          <a:xfrm>
            <a:off x="1599717" y="415811"/>
            <a:ext cx="102240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baseline="0">
                <a:solidFill>
                  <a:srgbClr val="0C40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zh-TW" altLang="en-US">
                <a:latin typeface="Arial"/>
                <a:ea typeface="新細明體"/>
                <a:cs typeface="Arial"/>
              </a:rPr>
              <a:t>7. </a:t>
            </a:r>
            <a:r>
              <a:rPr lang="en-IN" altLang="zh-TW">
                <a:latin typeface="Arial"/>
                <a:ea typeface="新細明體"/>
                <a:cs typeface="Arial"/>
              </a:rPr>
              <a:t>Conclusions</a:t>
            </a:r>
            <a:endParaRPr lang="zh-TW" altLang="en-US">
              <a:latin typeface="Arial"/>
              <a:cs typeface="Arial"/>
            </a:endParaRPr>
          </a:p>
        </p:txBody>
      </p:sp>
      <p:sp>
        <p:nvSpPr>
          <p:cNvPr id="10" name="文字版面配置區 1">
            <a:extLst>
              <a:ext uri="{FF2B5EF4-FFF2-40B4-BE49-F238E27FC236}">
                <a16:creationId xmlns:a16="http://schemas.microsoft.com/office/drawing/2014/main" id="{B49706B3-E2F4-60B7-6CA9-524B897DA537}"/>
              </a:ext>
            </a:extLst>
          </p:cNvPr>
          <p:cNvSpPr txBox="1">
            <a:spLocks/>
          </p:cNvSpPr>
          <p:nvPr/>
        </p:nvSpPr>
        <p:spPr>
          <a:xfrm>
            <a:off x="478057" y="1399534"/>
            <a:ext cx="11082572" cy="160002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Calibri" panose="020B0604020202020204" pitchFamily="34" charset="0"/>
              <a:buChar char="-"/>
            </a:pPr>
            <a:endParaRPr lang="zh-TW" altLang="en-US">
              <a:latin typeface="Arial"/>
              <a:ea typeface="PMingLiU"/>
              <a:cs typeface="Arial"/>
            </a:endParaRPr>
          </a:p>
        </p:txBody>
      </p:sp>
      <p:sp>
        <p:nvSpPr>
          <p:cNvPr id="7" name="文字版面配置區 1">
            <a:extLst>
              <a:ext uri="{FF2B5EF4-FFF2-40B4-BE49-F238E27FC236}">
                <a16:creationId xmlns:a16="http://schemas.microsoft.com/office/drawing/2014/main" id="{CA0EB57C-11C2-525A-1DA9-D542FBB0A3DE}"/>
              </a:ext>
            </a:extLst>
          </p:cNvPr>
          <p:cNvSpPr txBox="1">
            <a:spLocks/>
          </p:cNvSpPr>
          <p:nvPr/>
        </p:nvSpPr>
        <p:spPr>
          <a:xfrm>
            <a:off x="553348" y="1875011"/>
            <a:ext cx="10679004" cy="425624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IN" altLang="zh-TW">
                <a:latin typeface="Arial"/>
                <a:ea typeface="PMingLiU"/>
                <a:cs typeface="Arial"/>
              </a:rPr>
              <a:t>The requirements for woodland can be reduced by reducing production emissions</a:t>
            </a:r>
          </a:p>
          <a:p>
            <a:pPr algn="just"/>
            <a:r>
              <a:rPr lang="en-IN" altLang="zh-TW">
                <a:latin typeface="Arial"/>
                <a:ea typeface="PMingLiU"/>
                <a:cs typeface="Arial"/>
              </a:rPr>
              <a:t>L</a:t>
            </a:r>
            <a:r>
              <a:rPr lang="en-IN" altLang="zh-TW" sz="2000">
                <a:latin typeface="Arial"/>
                <a:ea typeface="PMingLiU"/>
                <a:cs typeface="Arial"/>
              </a:rPr>
              <a:t>ivestock production GHG emissions were high per hectare. E</a:t>
            </a:r>
            <a:r>
              <a:rPr lang="en-US" altLang="zh-TW" err="1">
                <a:latin typeface="Arial"/>
                <a:ea typeface="PMingLiU"/>
                <a:cs typeface="Arial"/>
              </a:rPr>
              <a:t>nteric</a:t>
            </a:r>
            <a:r>
              <a:rPr lang="en-US" altLang="zh-TW">
                <a:latin typeface="Arial"/>
                <a:ea typeface="PMingLiU"/>
                <a:cs typeface="Arial"/>
              </a:rPr>
              <a:t> methane can be reduced through feed optimization</a:t>
            </a:r>
            <a:endParaRPr lang="en-IN" altLang="zh-TW" sz="2000">
              <a:latin typeface="Arial"/>
              <a:ea typeface="PMingLiU"/>
              <a:cs typeface="Arial"/>
            </a:endParaRPr>
          </a:p>
          <a:p>
            <a:pPr algn="just"/>
            <a:r>
              <a:rPr lang="en-IN" altLang="zh-TW">
                <a:latin typeface="Arial"/>
                <a:ea typeface="PMingLiU"/>
                <a:cs typeface="Arial"/>
              </a:rPr>
              <a:t>Emissions from arable crops can be reduced through improved fertilizer use and less pollution machinery</a:t>
            </a:r>
            <a:r>
              <a:rPr lang="en-US" altLang="zh-TW">
                <a:latin typeface="Arial"/>
                <a:ea typeface="PMingLiU"/>
                <a:cs typeface="Arial"/>
              </a:rPr>
              <a:t>. </a:t>
            </a:r>
          </a:p>
          <a:p>
            <a:pPr algn="just"/>
            <a:r>
              <a:rPr lang="en-US" altLang="zh-TW">
                <a:latin typeface="Arial"/>
                <a:ea typeface="PMingLiU"/>
                <a:cs typeface="Arial"/>
              </a:rPr>
              <a:t>Increased carbon sequestration from woodland can achieve net zero by “insetting” for a period of about 40 years after planting. </a:t>
            </a:r>
          </a:p>
          <a:p>
            <a:pPr algn="just"/>
            <a:r>
              <a:rPr lang="en-US" altLang="zh-TW">
                <a:latin typeface="Arial"/>
                <a:ea typeface="PMingLiU"/>
                <a:cs typeface="Arial"/>
              </a:rPr>
              <a:t>Carbon sequestration could also be increased through reduced tillage and incorporating high carbon organic materials. </a:t>
            </a:r>
          </a:p>
          <a:p>
            <a:pPr algn="just"/>
            <a:r>
              <a:rPr lang="en-US" altLang="zh-TW">
                <a:latin typeface="Arial"/>
                <a:ea typeface="PMingLiU"/>
                <a:cs typeface="Arial"/>
              </a:rPr>
              <a:t>The height and width of hedgerows can also be increased, potentially providing additional benefits for biodiversity and soil conservation. </a:t>
            </a:r>
          </a:p>
          <a:p>
            <a:pPr marL="0" indent="0" algn="just">
              <a:buNone/>
            </a:pPr>
            <a:endParaRPr lang="zh-TW" altLang="en-US">
              <a:latin typeface="Arial"/>
              <a:ea typeface="PMingLiU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463884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CB4263-5F58-F360-6744-29FC20540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7. </a:t>
            </a:r>
            <a:r>
              <a:rPr lang="en-IN" altLang="zh-TW" sz="2800">
                <a:latin typeface="Arial"/>
                <a:ea typeface="新細明體"/>
                <a:cs typeface="Arial"/>
              </a:rPr>
              <a:t> Conclusions</a:t>
            </a:r>
            <a:endParaRPr lang="en-IN"/>
          </a:p>
        </p:txBody>
      </p:sp>
      <p:sp>
        <p:nvSpPr>
          <p:cNvPr id="5" name="文字版面配置區 1">
            <a:extLst>
              <a:ext uri="{FF2B5EF4-FFF2-40B4-BE49-F238E27FC236}">
                <a16:creationId xmlns:a16="http://schemas.microsoft.com/office/drawing/2014/main" id="{8F273368-7732-A2E1-61FB-E5E8210AD4C4}"/>
              </a:ext>
            </a:extLst>
          </p:cNvPr>
          <p:cNvSpPr txBox="1">
            <a:spLocks/>
          </p:cNvSpPr>
          <p:nvPr/>
        </p:nvSpPr>
        <p:spPr>
          <a:xfrm>
            <a:off x="694475" y="1717937"/>
            <a:ext cx="11210631" cy="265149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TW" altLang="en-US">
                <a:latin typeface="Arial"/>
                <a:ea typeface="PMingLiU"/>
                <a:cs typeface="Arial"/>
              </a:rPr>
              <a:t>Assessment of agricultural land. ( New woodland, parkland)  </a:t>
            </a:r>
            <a:r>
              <a:rPr lang="zh-TW">
                <a:latin typeface="Arial"/>
                <a:ea typeface="PMingLiU"/>
                <a:cs typeface="Arial"/>
              </a:rPr>
              <a:t>(</a:t>
            </a:r>
            <a:r>
              <a:rPr lang="en-US" altLang="zh-TW">
                <a:latin typeface="Arial"/>
                <a:ea typeface="PMingLiU"/>
                <a:cs typeface="Arial"/>
              </a:rPr>
              <a:t>C</a:t>
            </a:r>
            <a:r>
              <a:rPr lang="zh-TW">
                <a:latin typeface="Arial"/>
                <a:ea typeface="PMingLiU"/>
                <a:cs typeface="Arial"/>
              </a:rPr>
              <a:t>B</a:t>
            </a:r>
            <a:r>
              <a:rPr lang="en-US" altLang="zh-TW">
                <a:latin typeface="Arial"/>
                <a:ea typeface="PMingLiU"/>
                <a:cs typeface="Arial"/>
              </a:rPr>
              <a:t>C</a:t>
            </a:r>
            <a:r>
              <a:rPr lang="zh-TW">
                <a:latin typeface="Arial"/>
                <a:ea typeface="PMingLiU"/>
                <a:cs typeface="Arial"/>
              </a:rPr>
              <a:t>, 202</a:t>
            </a:r>
            <a:r>
              <a:rPr lang="en-US" altLang="zh-TW">
                <a:latin typeface="Arial"/>
                <a:ea typeface="PMingLiU"/>
                <a:cs typeface="Arial"/>
              </a:rPr>
              <a:t>1</a:t>
            </a:r>
            <a:r>
              <a:rPr lang="zh-TW">
                <a:latin typeface="Arial"/>
                <a:ea typeface="PMingLiU"/>
                <a:cs typeface="Arial"/>
              </a:rPr>
              <a:t>)</a:t>
            </a:r>
          </a:p>
          <a:p>
            <a:pPr algn="just"/>
            <a:r>
              <a:rPr lang="zh-TW" altLang="en-US">
                <a:latin typeface="Arial"/>
                <a:ea typeface="PMingLiU"/>
                <a:cs typeface="Arial"/>
              </a:rPr>
              <a:t>Specific organisation to support farmers about </a:t>
            </a:r>
            <a:r>
              <a:rPr lang="en-IN" altLang="zh-TW">
                <a:latin typeface="Arial"/>
                <a:ea typeface="PMingLiU"/>
                <a:cs typeface="Arial"/>
              </a:rPr>
              <a:t>transition</a:t>
            </a:r>
            <a:r>
              <a:rPr lang="zh-TW" altLang="en-US">
                <a:latin typeface="Arial"/>
                <a:ea typeface="PMingLiU"/>
                <a:cs typeface="Arial"/>
              </a:rPr>
              <a:t>.</a:t>
            </a:r>
          </a:p>
          <a:p>
            <a:pPr algn="just"/>
            <a:r>
              <a:rPr lang="zh-TW" altLang="en-US">
                <a:latin typeface="Arial"/>
                <a:ea typeface="PMingLiU"/>
                <a:cs typeface="Arial"/>
              </a:rPr>
              <a:t>Various </a:t>
            </a:r>
            <a:r>
              <a:rPr lang="en-IN" altLang="zh-TW">
                <a:latin typeface="Arial"/>
                <a:ea typeface="PMingLiU"/>
                <a:cs typeface="Arial"/>
              </a:rPr>
              <a:t>strategies</a:t>
            </a:r>
            <a:r>
              <a:rPr lang="zh-TW" altLang="en-US">
                <a:latin typeface="Arial"/>
                <a:ea typeface="PMingLiU"/>
                <a:cs typeface="Arial"/>
              </a:rPr>
              <a:t> of planting trees such as shelterbelt, spinneys and coppes. (BBC, 2022)</a:t>
            </a:r>
          </a:p>
          <a:p>
            <a:pPr algn="just"/>
            <a:r>
              <a:rPr lang="zh-TW" altLang="en-US">
                <a:latin typeface="Arial"/>
                <a:ea typeface="PMingLiU"/>
                <a:cs typeface="Arial"/>
              </a:rPr>
              <a:t>Combination between new development in urban area and green infrastructures. (BBC, 2022)</a:t>
            </a:r>
          </a:p>
          <a:p>
            <a:pPr algn="just"/>
            <a:r>
              <a:rPr lang="zh-TW" altLang="en-US">
                <a:latin typeface="Arial"/>
                <a:ea typeface="PMingLiU"/>
                <a:cs typeface="Arial"/>
              </a:rPr>
              <a:t>Cooperation with business for the grants or benefits to support actions. (NFU, 2019)</a:t>
            </a:r>
          </a:p>
        </p:txBody>
      </p:sp>
    </p:spTree>
    <p:extLst>
      <p:ext uri="{BB962C8B-B14F-4D97-AF65-F5344CB8AC3E}">
        <p14:creationId xmlns:p14="http://schemas.microsoft.com/office/powerpoint/2010/main" val="26481764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385A0FE9-A715-042D-F36B-812D1A9BE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altLang="zh-TW">
                <a:ea typeface="新細明體"/>
              </a:rPr>
              <a:t>8. </a:t>
            </a:r>
            <a:r>
              <a:rPr lang="zh-TW" altLang="en-US">
                <a:ea typeface="新細明體"/>
              </a:rPr>
              <a:t>Summary : Our Actions</a:t>
            </a:r>
            <a:endParaRPr lang="zh-TW" altLang="en-US"/>
          </a:p>
        </p:txBody>
      </p:sp>
      <p:sp>
        <p:nvSpPr>
          <p:cNvPr id="5" name="文字方塊 1">
            <a:extLst>
              <a:ext uri="{FF2B5EF4-FFF2-40B4-BE49-F238E27FC236}">
                <a16:creationId xmlns:a16="http://schemas.microsoft.com/office/drawing/2014/main" id="{2C6E3EA5-2899-B900-6345-42DD98C876B7}"/>
              </a:ext>
            </a:extLst>
          </p:cNvPr>
          <p:cNvSpPr txBox="1"/>
          <p:nvPr/>
        </p:nvSpPr>
        <p:spPr>
          <a:xfrm>
            <a:off x="907810" y="1429963"/>
            <a:ext cx="10784005" cy="470898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zh-TW" altLang="en-US" sz="2000">
                <a:latin typeface="Arial"/>
                <a:ea typeface="新細明體"/>
                <a:cs typeface="Calibri"/>
              </a:rPr>
              <a:t>Updated the land</a:t>
            </a:r>
            <a:r>
              <a:rPr lang="en-US" altLang="zh-TW" sz="2000">
                <a:latin typeface="Arial"/>
                <a:ea typeface="新細明體"/>
                <a:cs typeface="Calibri"/>
              </a:rPr>
              <a:t>cover</a:t>
            </a:r>
            <a:r>
              <a:rPr lang="zh-TW" altLang="en-US" sz="2000">
                <a:latin typeface="Arial"/>
                <a:ea typeface="新細明體"/>
                <a:cs typeface="Calibri"/>
              </a:rPr>
              <a:t> Map by using satelite imagine</a:t>
            </a:r>
            <a:r>
              <a:rPr lang="en-US" altLang="zh-TW" sz="2000">
                <a:latin typeface="Arial"/>
                <a:ea typeface="新細明體"/>
                <a:cs typeface="Calibri"/>
              </a:rPr>
              <a:t> </a:t>
            </a:r>
            <a:r>
              <a:rPr lang="zh-TW" altLang="en-US" sz="2000">
                <a:latin typeface="Arial"/>
                <a:ea typeface="新細明體"/>
                <a:cs typeface="Calibri"/>
              </a:rPr>
              <a:t>to determin</a:t>
            </a:r>
            <a:r>
              <a:rPr lang="en-IN" altLang="zh-TW" sz="2000">
                <a:latin typeface="Arial"/>
                <a:ea typeface="新細明體"/>
                <a:cs typeface="Calibri"/>
              </a:rPr>
              <a:t>e</a:t>
            </a:r>
            <a:r>
              <a:rPr lang="zh-TW" altLang="en-US" sz="2000">
                <a:latin typeface="Arial"/>
                <a:ea typeface="新細明體"/>
                <a:cs typeface="Calibri"/>
              </a:rPr>
              <a:t> the land</a:t>
            </a:r>
            <a:r>
              <a:rPr lang="en-US" altLang="zh-TW" sz="2000">
                <a:latin typeface="Arial"/>
                <a:ea typeface="新細明體"/>
                <a:cs typeface="Calibri"/>
              </a:rPr>
              <a:t>cover</a:t>
            </a:r>
            <a:r>
              <a:rPr lang="zh-TW" altLang="en-US" sz="2000">
                <a:latin typeface="Arial"/>
                <a:ea typeface="新細明體"/>
                <a:cs typeface="Calibri"/>
              </a:rPr>
              <a:t> of Marston Vale in 2022. </a:t>
            </a:r>
            <a:endParaRPr lang="zh-TW" sz="2000">
              <a:latin typeface="Arial"/>
              <a:ea typeface="新細明體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zh-TW" altLang="en-US" sz="2000">
              <a:latin typeface="Arial"/>
              <a:ea typeface="新細明體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zh-TW" altLang="en-US" sz="2000">
                <a:latin typeface="Arial"/>
                <a:ea typeface="新細明體"/>
                <a:cs typeface="Calibri"/>
              </a:rPr>
              <a:t>Analys</a:t>
            </a:r>
            <a:r>
              <a:rPr lang="en-IN" altLang="zh-TW" sz="2000">
                <a:latin typeface="Arial"/>
                <a:ea typeface="新細明體"/>
                <a:cs typeface="Calibri"/>
              </a:rPr>
              <a:t>ed</a:t>
            </a:r>
            <a:r>
              <a:rPr lang="zh-TW" altLang="en-US" sz="2000">
                <a:latin typeface="Arial"/>
                <a:ea typeface="新細明體"/>
                <a:cs typeface="Calibri"/>
              </a:rPr>
              <a:t> farm size, number of farms and owners in Central Bedfordshire and Bedford Borough contributed to build the baseline caculation with 58 farms' breakdown.</a:t>
            </a:r>
          </a:p>
          <a:p>
            <a:pPr marL="285750" indent="-285750">
              <a:buFont typeface="Arial"/>
              <a:buChar char="•"/>
            </a:pPr>
            <a:endParaRPr lang="zh-TW" altLang="en-US" sz="2000">
              <a:latin typeface="Arial"/>
              <a:ea typeface="新細明體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zh-TW" altLang="en-US" sz="2000">
                <a:latin typeface="Arial"/>
                <a:ea typeface="新細明體"/>
                <a:cs typeface="Calibri"/>
              </a:rPr>
              <a:t>C</a:t>
            </a:r>
            <a:r>
              <a:rPr lang="en-IN" altLang="zh-TW" sz="2000" err="1">
                <a:latin typeface="Arial"/>
                <a:ea typeface="新細明體"/>
                <a:cs typeface="Calibri"/>
              </a:rPr>
              <a:t>alculated</a:t>
            </a:r>
            <a:r>
              <a:rPr lang="zh-TW" altLang="en-US" sz="2000">
                <a:latin typeface="Arial"/>
                <a:ea typeface="新細明體"/>
                <a:cs typeface="Calibri"/>
              </a:rPr>
              <a:t> the mean food production, mean net margin and green house gas emission calculator for three classification ( arable, grassland and woodland ) to estimate productivity and profitibility at the farm scale. </a:t>
            </a:r>
          </a:p>
          <a:p>
            <a:pPr marL="285750" indent="-285750">
              <a:buFont typeface="Arial"/>
              <a:buChar char="•"/>
            </a:pPr>
            <a:endParaRPr lang="zh-TW" altLang="en-US" sz="2000">
              <a:latin typeface="Arial"/>
              <a:ea typeface="新細明體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zh-TW" altLang="en-US" sz="2000">
                <a:latin typeface="Arial"/>
                <a:ea typeface="新細明體"/>
                <a:cs typeface="Calibri"/>
              </a:rPr>
              <a:t>G</a:t>
            </a:r>
            <a:r>
              <a:rPr lang="en-IN" altLang="zh-TW" sz="2000" err="1">
                <a:latin typeface="Arial"/>
                <a:ea typeface="新細明體"/>
                <a:cs typeface="Calibri"/>
              </a:rPr>
              <a:t>ave</a:t>
            </a:r>
            <a:r>
              <a:rPr lang="zh-TW" altLang="en-US" sz="2000">
                <a:latin typeface="Arial"/>
                <a:ea typeface="新細明體"/>
                <a:cs typeface="Calibri"/>
              </a:rPr>
              <a:t> assumptions to achieve Net zero on i) farm ii) Marston Vale scale based on the Net zero modelling established.</a:t>
            </a:r>
          </a:p>
          <a:p>
            <a:pPr marL="285750" indent="-285750">
              <a:buFont typeface="Arial"/>
              <a:buChar char="•"/>
            </a:pPr>
            <a:endParaRPr lang="zh-TW" altLang="en-US" sz="2000">
              <a:latin typeface="Arial"/>
              <a:ea typeface="新細明體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altLang="zh-TW" sz="2000">
                <a:latin typeface="Arial"/>
                <a:ea typeface="新細明體"/>
                <a:cs typeface="Calibri"/>
              </a:rPr>
              <a:t>Discussed the results and offered the recommendation to achieve Net zero goal with the policy literature review.</a:t>
            </a:r>
          </a:p>
        </p:txBody>
      </p:sp>
    </p:spTree>
    <p:extLst>
      <p:ext uri="{BB962C8B-B14F-4D97-AF65-F5344CB8AC3E}">
        <p14:creationId xmlns:p14="http://schemas.microsoft.com/office/powerpoint/2010/main" val="3122531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B4E33616-8D5E-4C3F-4C20-09CCF90F1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27" y="403200"/>
            <a:ext cx="5558421" cy="5649894"/>
          </a:xfrm>
        </p:spPr>
        <p:txBody>
          <a:bodyPr anchor="ctr">
            <a:normAutofit/>
          </a:bodyPr>
          <a:lstStyle/>
          <a:p>
            <a:r>
              <a:rPr lang="zh-TW" altLang="en-US" sz="3400">
                <a:latin typeface="Arial"/>
                <a:ea typeface="新細明體"/>
                <a:cs typeface="Arial"/>
              </a:rPr>
              <a:t>Thank You </a:t>
            </a:r>
            <a:br>
              <a:rPr lang="zh-TW" altLang="en-US" sz="3400">
                <a:latin typeface="Arial"/>
                <a:ea typeface="新細明體"/>
                <a:cs typeface="Arial"/>
              </a:rPr>
            </a:br>
            <a:r>
              <a:rPr lang="zh-TW" altLang="en-US" sz="3400">
                <a:latin typeface="Arial"/>
                <a:ea typeface="新細明體"/>
                <a:cs typeface="Arial"/>
              </a:rPr>
              <a:t> </a:t>
            </a:r>
            <a:br>
              <a:rPr lang="zh-TW" altLang="en-US" sz="3400">
                <a:latin typeface="Arial"/>
                <a:ea typeface="新細明體"/>
                <a:cs typeface="Arial"/>
              </a:rPr>
            </a:br>
            <a:r>
              <a:rPr lang="zh-TW" altLang="en-US" sz="3400">
                <a:latin typeface="Arial"/>
                <a:ea typeface="新細明體"/>
                <a:cs typeface="Arial"/>
              </a:rPr>
              <a:t>Questions?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80D80356-1085-92E7-BA97-386889E8D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946" y="-4617"/>
            <a:ext cx="5675743" cy="686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762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5910B-C4C9-44D8-99AC-46EB0EE40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173" y="475531"/>
            <a:ext cx="10223500" cy="674491"/>
          </a:xfrm>
          <a:ln w="12700">
            <a:noFill/>
          </a:ln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Introduction - Background</a:t>
            </a:r>
            <a:endParaRPr lang="en-GB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1F7C89-7F53-4D60-9048-C3E1CBD5BB56}"/>
              </a:ext>
            </a:extLst>
          </p:cNvPr>
          <p:cNvSpPr txBox="1"/>
          <p:nvPr/>
        </p:nvSpPr>
        <p:spPr>
          <a:xfrm>
            <a:off x="3402527" y="1364208"/>
            <a:ext cx="8301598" cy="41295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The UK</a:t>
            </a:r>
            <a:r>
              <a:rPr lang="en-GB" sz="22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has committed to achieve </a:t>
            </a:r>
            <a:r>
              <a:rPr lang="en-GB" sz="2200" b="1">
                <a:latin typeface="Arial" panose="020B0604020202020204" pitchFamily="34" charset="0"/>
                <a:cs typeface="Arial" panose="020B0604020202020204" pitchFamily="34" charset="0"/>
              </a:rPr>
              <a:t>net-zero</a:t>
            </a: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 greenhouse gas (GHG) emissions </a:t>
            </a:r>
            <a:r>
              <a:rPr lang="en-GB" sz="2200" b="1">
                <a:latin typeface="Arial" panose="020B0604020202020204" pitchFamily="34" charset="0"/>
                <a:cs typeface="Arial" panose="020B0604020202020204" pitchFamily="34" charset="0"/>
              </a:rPr>
              <a:t>by 2050</a:t>
            </a: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 (UK Government, 2019).</a:t>
            </a:r>
          </a:p>
          <a:p>
            <a:endParaRPr lang="en-GB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200" b="1">
                <a:latin typeface="Arial" panose="020B0604020202020204" pitchFamily="34" charset="0"/>
                <a:cs typeface="Arial" panose="020B0604020202020204" pitchFamily="34" charset="0"/>
              </a:rPr>
              <a:t>UK’s agricultural sector</a:t>
            </a: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 produced about </a:t>
            </a:r>
            <a:r>
              <a:rPr lang="en-GB" sz="2200" b="1">
                <a:latin typeface="Arial" panose="020B0604020202020204" pitchFamily="34" charset="0"/>
                <a:cs typeface="Arial" panose="020B0604020202020204" pitchFamily="34" charset="0"/>
              </a:rPr>
              <a:t>10% </a:t>
            </a: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of the UK’s total territorial GHG emissions in 2019 (UK Government, 2021).</a:t>
            </a:r>
          </a:p>
          <a:p>
            <a:endParaRPr lang="en-GB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National Farmers Union</a:t>
            </a:r>
            <a:r>
              <a:rPr lang="en-GB" sz="22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commits to achieve </a:t>
            </a:r>
            <a:r>
              <a:rPr lang="en-GB" sz="2200" b="1">
                <a:latin typeface="Arial" panose="020B0604020202020204" pitchFamily="34" charset="0"/>
                <a:cs typeface="Arial" panose="020B0604020202020204" pitchFamily="34" charset="0"/>
              </a:rPr>
              <a:t>net-zero</a:t>
            </a: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 GHG emissions </a:t>
            </a:r>
            <a:r>
              <a:rPr lang="en-GB" sz="2200" b="1">
                <a:latin typeface="Arial" panose="020B0604020202020204" pitchFamily="34" charset="0"/>
                <a:cs typeface="Arial" panose="020B0604020202020204" pitchFamily="34" charset="0"/>
              </a:rPr>
              <a:t>by 2040</a:t>
            </a: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 (NFU, 2019).</a:t>
            </a:r>
          </a:p>
          <a:p>
            <a:endParaRPr lang="en-GB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As part of an EU project called </a:t>
            </a:r>
            <a:r>
              <a:rPr lang="en-GB" sz="2200" err="1">
                <a:latin typeface="Arial" panose="020B0604020202020204" pitchFamily="34" charset="0"/>
                <a:cs typeface="Arial" panose="020B0604020202020204" pitchFamily="34" charset="0"/>
              </a:rPr>
              <a:t>Agromix</a:t>
            </a: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, Cranfield is investigating the challenges faced by farmers and the role of trees on farms.</a:t>
            </a:r>
          </a:p>
          <a:p>
            <a:endParaRPr lang="en-GB" sz="2200">
              <a:latin typeface="Arial"/>
              <a:cs typeface="Arial"/>
            </a:endParaRPr>
          </a:p>
        </p:txBody>
      </p:sp>
      <p:pic>
        <p:nvPicPr>
          <p:cNvPr id="9" name="Picture 8" descr="A picture of the UK government's net-zero strategy document. ">
            <a:extLst>
              <a:ext uri="{FF2B5EF4-FFF2-40B4-BE49-F238E27FC236}">
                <a16:creationId xmlns:a16="http://schemas.microsoft.com/office/drawing/2014/main" id="{30E2CE5E-D13F-4D33-A5C6-158EA5909B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52"/>
          <a:stretch/>
        </p:blipFill>
        <p:spPr>
          <a:xfrm>
            <a:off x="487875" y="1384601"/>
            <a:ext cx="2724911" cy="3872305"/>
          </a:xfrm>
          <a:prstGeom prst="rect">
            <a:avLst/>
          </a:prstGeom>
        </p:spPr>
      </p:pic>
      <p:pic>
        <p:nvPicPr>
          <p:cNvPr id="1028" name="Picture 4" descr="A picture of the National Farmers Union's logo.">
            <a:extLst>
              <a:ext uri="{FF2B5EF4-FFF2-40B4-BE49-F238E27FC236}">
                <a16:creationId xmlns:a16="http://schemas.microsoft.com/office/drawing/2014/main" id="{F4D69912-86F3-47DA-A75C-563C3CEC2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436" y="5401665"/>
            <a:ext cx="3506771" cy="117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 picture of Agromix's logo.">
            <a:extLst>
              <a:ext uri="{FF2B5EF4-FFF2-40B4-BE49-F238E27FC236}">
                <a16:creationId xmlns:a16="http://schemas.microsoft.com/office/drawing/2014/main" id="{37F97FB6-FE58-48F4-9EEB-0F1C978A05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9" b="9827"/>
          <a:stretch/>
        </p:blipFill>
        <p:spPr bwMode="auto">
          <a:xfrm>
            <a:off x="9069116" y="5112145"/>
            <a:ext cx="1811298" cy="146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0D72A8-7319-4389-9F52-0E2F1BC10EF2}"/>
              </a:ext>
            </a:extLst>
          </p:cNvPr>
          <p:cNvSpPr txBox="1"/>
          <p:nvPr/>
        </p:nvSpPr>
        <p:spPr>
          <a:xfrm>
            <a:off x="102589" y="5707978"/>
            <a:ext cx="4150203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Images: UK net-zero strategy document, NFU logo and </a:t>
            </a:r>
            <a:r>
              <a:rPr lang="en-GB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Agromix</a:t>
            </a:r>
            <a:r>
              <a:rPr lang="en-GB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logo </a:t>
            </a:r>
          </a:p>
        </p:txBody>
      </p:sp>
    </p:spTree>
    <p:extLst>
      <p:ext uri="{BB962C8B-B14F-4D97-AF65-F5344CB8AC3E}">
        <p14:creationId xmlns:p14="http://schemas.microsoft.com/office/powerpoint/2010/main" val="30118788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94EFAC-927B-7E94-6549-ECCADABF95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6310" y="1267200"/>
            <a:ext cx="11566490" cy="4896544"/>
          </a:xfrm>
        </p:spPr>
        <p:txBody>
          <a:bodyPr vert="horz" lIns="91440" tIns="45720" rIns="91440" bIns="45720" numCol="2" spcCol="144000" rtlCol="0" anchor="t" anchorCtr="0">
            <a:noAutofit/>
          </a:bodyPr>
          <a:lstStyle/>
          <a:p>
            <a:pPr algn="just"/>
            <a:r>
              <a:rPr lang="en-US" sz="1800">
                <a:latin typeface="Arial"/>
                <a:ea typeface="Calibri"/>
                <a:cs typeface="Calibri"/>
              </a:rPr>
              <a:t>Agriculture and Horticulture Development Board (AHDB), 2021. Carbon footprints: food and farming. Available at </a:t>
            </a:r>
            <a:r>
              <a:rPr lang="en-US" sz="1800">
                <a:latin typeface="Arial"/>
                <a:ea typeface="Calibri"/>
                <a:cs typeface="Calibri"/>
                <a:hlinkClick r:id="rId3"/>
              </a:rPr>
              <a:t>https://ahdb.org.uk/knowledge-library/carbon-footprints-food-and-farming</a:t>
            </a:r>
            <a:endParaRPr lang="en-US" sz="1800">
              <a:latin typeface="Arial"/>
              <a:ea typeface="Calibri"/>
              <a:cs typeface="Calibri"/>
            </a:endParaRPr>
          </a:p>
          <a:p>
            <a:pPr algn="just"/>
            <a:r>
              <a:rPr lang="en-GB" sz="1800">
                <a:latin typeface="Arial"/>
                <a:ea typeface="Calibri"/>
                <a:cs typeface="Calibri"/>
              </a:rPr>
              <a:t>Burgess, P.J., Rivas-</a:t>
            </a:r>
            <a:r>
              <a:rPr lang="en-GB" sz="1800" err="1">
                <a:latin typeface="Arial"/>
                <a:ea typeface="Calibri"/>
                <a:cs typeface="Calibri"/>
              </a:rPr>
              <a:t>Casado,M</a:t>
            </a:r>
            <a:r>
              <a:rPr lang="en-GB" sz="1800">
                <a:latin typeface="Arial"/>
                <a:ea typeface="Calibri"/>
                <a:cs typeface="Calibri"/>
              </a:rPr>
              <a:t>., </a:t>
            </a:r>
            <a:r>
              <a:rPr lang="en-GB" sz="1800" err="1">
                <a:latin typeface="Arial"/>
                <a:ea typeface="Calibri"/>
                <a:cs typeface="Calibri"/>
              </a:rPr>
              <a:t>Gavu</a:t>
            </a:r>
            <a:r>
              <a:rPr lang="en-GB" sz="1800">
                <a:latin typeface="Arial"/>
                <a:ea typeface="Calibri"/>
                <a:cs typeface="Calibri"/>
              </a:rPr>
              <a:t>, J., Mead, M., Cockerill, T., Lord, R., van der Horst, D., &amp; Howard, D.C. (2012) A </a:t>
            </a:r>
            <a:r>
              <a:rPr lang="en-GB" sz="1800" err="1">
                <a:latin typeface="Arial"/>
                <a:ea typeface="Calibri"/>
                <a:cs typeface="Calibri"/>
              </a:rPr>
              <a:t>franework</a:t>
            </a:r>
            <a:r>
              <a:rPr lang="en-GB" sz="1800">
                <a:latin typeface="Arial"/>
                <a:ea typeface="Calibri"/>
                <a:cs typeface="Calibri"/>
              </a:rPr>
              <a:t> for reviewing the trade-offs between renewable energy, food, feed and wood production at  local level. Renewable and Sustainable Energy Reviews 16:129-142 </a:t>
            </a:r>
          </a:p>
          <a:p>
            <a:pPr algn="just"/>
            <a:r>
              <a:rPr lang="en-GB" sz="1800">
                <a:latin typeface="Arial"/>
                <a:ea typeface="Calibri"/>
                <a:cs typeface="Calibri"/>
              </a:rPr>
              <a:t>Burgess P J (2021) Predicted Carbon Sequestration Rates of Broadleaf Woodland in South East England. Bedfordshire: Cranfield University.  18pp.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latin typeface="Arial"/>
                <a:ea typeface="+mn-lt"/>
                <a:cs typeface="+mn-lt"/>
              </a:rPr>
              <a:t>Bedfordshire Council, C. (2021). Central Bedfordshire Local Plan (2015-2035). </a:t>
            </a:r>
            <a:r>
              <a:rPr lang="en-GB" sz="1800">
                <a:latin typeface="Arial"/>
                <a:ea typeface="+mn-lt"/>
                <a:cs typeface="+mn-lt"/>
                <a:hlinkClick r:id="rId4"/>
              </a:rPr>
              <a:t>https://www.centralbedfordshire.gov.uk/info/153/central_bedfordshire_local_plan_2015_to_2035/1034/adopted_local_plan</a:t>
            </a:r>
            <a:endParaRPr lang="en-GB" sz="1800">
              <a:latin typeface="Arial"/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latin typeface="Arial"/>
                <a:ea typeface="Calibri"/>
                <a:cs typeface="Calibri"/>
              </a:rPr>
              <a:t>Bedford Borough Council ,(2022). Developing in the Forest of Marston Vale: Design Guidance Supplementary Planning Document </a:t>
            </a:r>
            <a:r>
              <a:rPr lang="en-GB" sz="1600">
                <a:latin typeface="Arial"/>
                <a:ea typeface="+mn-lt"/>
                <a:cs typeface="+mn-lt"/>
              </a:rPr>
              <a:t>(SPD). </a:t>
            </a:r>
            <a:r>
              <a:rPr lang="en-GB" sz="1600">
                <a:latin typeface="Arial"/>
                <a:ea typeface="+mn-lt"/>
                <a:cs typeface="+mn-lt"/>
                <a:hlinkClick r:id="rId5"/>
              </a:rPr>
              <a:t>https://www.bedford.gov.uk/planning-and-building-control/planning-policy/forest-marston-vale-development-design-guidance</a:t>
            </a:r>
            <a:endParaRPr lang="en-US" sz="1600">
              <a:latin typeface="Arial"/>
              <a:cs typeface="Arial"/>
            </a:endParaRPr>
          </a:p>
          <a:p>
            <a:pPr algn="just"/>
            <a:r>
              <a:rPr lang="en-GB" sz="1800">
                <a:latin typeface="Arial"/>
                <a:ea typeface="Calibri"/>
                <a:cs typeface="Calibri"/>
              </a:rPr>
              <a:t>Code, W. C. (2021). Woodland carbon code: Requirements for voluntary carbon sequestration projects.</a:t>
            </a:r>
          </a:p>
          <a:p>
            <a:pPr algn="just"/>
            <a:r>
              <a:rPr lang="en-GB" sz="1800">
                <a:latin typeface="Arial"/>
                <a:ea typeface="Calibri"/>
                <a:cs typeface="Calibri"/>
              </a:rPr>
              <a:t>DEFRA (Department for Environment, Food and Rural Affairs). Regional structure of farm sizes in England  - A report on the 2021  Survey. Accessed 15 April 2022 at</a:t>
            </a:r>
            <a:endParaRPr lang="en-GB" sz="1800" u="sng">
              <a:solidFill>
                <a:srgbClr val="0563C1"/>
              </a:solidFill>
              <a:latin typeface="Arial"/>
              <a:ea typeface="Calibri"/>
              <a:cs typeface="Calibri"/>
            </a:endParaRPr>
          </a:p>
          <a:p>
            <a:pPr algn="just"/>
            <a:r>
              <a:rPr lang="en-GB" sz="1800" u="sng">
                <a:solidFill>
                  <a:srgbClr val="0563C1"/>
                </a:solidFill>
                <a:latin typeface="Arial"/>
                <a:ea typeface="Calibri"/>
                <a:cs typeface="Calibri"/>
                <a:hlinkClick r:id="rId6"/>
              </a:rPr>
              <a:t>http://www.defra.gov.uk/statistics/files/defra-stats-food-family-annual-2008.pdf</a:t>
            </a:r>
            <a:endParaRPr lang="en-US" sz="18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A447C0C-683D-664C-46AD-5CE6A6553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References 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440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94EFAC-927B-7E94-6549-ECCADABF95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9200" y="1196466"/>
            <a:ext cx="11377265" cy="4896544"/>
          </a:xfrm>
        </p:spPr>
        <p:txBody>
          <a:bodyPr vert="horz" lIns="91440" tIns="45720" rIns="91440" bIns="45720" numCol="2" spcCol="144000" rtlCol="0" anchor="t" anchorCtr="0">
            <a:noAutofit/>
          </a:bodyPr>
          <a:lstStyle/>
          <a:p>
            <a:pPr algn="just"/>
            <a:endParaRPr lang="en-GB" sz="1400">
              <a:solidFill>
                <a:srgbClr val="222222"/>
              </a:solidFill>
            </a:endParaRPr>
          </a:p>
          <a:p>
            <a:endParaRPr lang="en-US" sz="18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A447C0C-683D-664C-46AD-5CE6A6553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References  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CE6C35-4996-0915-8E17-ED98918CCDDC}"/>
              </a:ext>
            </a:extLst>
          </p:cNvPr>
          <p:cNvSpPr txBox="1"/>
          <p:nvPr/>
        </p:nvSpPr>
        <p:spPr>
          <a:xfrm>
            <a:off x="6096000" y="1196466"/>
            <a:ext cx="6096000" cy="39703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cs typeface="Arial"/>
              </a:rPr>
              <a:t>UK Government (2019). </a:t>
            </a:r>
            <a:r>
              <a:rPr lang="en-US" sz="1800" i="1">
                <a:latin typeface="Arial"/>
                <a:cs typeface="Arial"/>
              </a:rPr>
              <a:t>UK becomes first major economy to pass net zero emissions law - GOV.UK</a:t>
            </a:r>
            <a:r>
              <a:rPr lang="en-US" sz="1800">
                <a:latin typeface="Arial"/>
                <a:cs typeface="Arial"/>
              </a:rPr>
              <a:t>. Available at: </a:t>
            </a:r>
            <a:r>
              <a:rPr lang="en-US" sz="1800" u="sng">
                <a:solidFill>
                  <a:srgbClr val="0563C1"/>
                </a:solidFill>
                <a:latin typeface="Arial"/>
                <a:cs typeface="Arial"/>
                <a:hlinkClick r:id="rId2"/>
              </a:rPr>
              <a:t>https://www.gov.uk/government/news/uk-becomes-first-major-economy-to-pass-net-zero-emissions-law</a:t>
            </a:r>
            <a:r>
              <a:rPr lang="en-US" sz="1800">
                <a:solidFill>
                  <a:srgbClr val="0563C1"/>
                </a:solidFill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[Accessed on: 8</a:t>
            </a:r>
            <a:r>
              <a:rPr lang="en-US" sz="1800" baseline="30000">
                <a:latin typeface="Arial"/>
                <a:cs typeface="Arial"/>
              </a:rPr>
              <a:t>th</a:t>
            </a:r>
            <a:r>
              <a:rPr lang="en-US" sz="1800">
                <a:latin typeface="Arial"/>
                <a:cs typeface="Arial"/>
              </a:rPr>
              <a:t> April 2022].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cs typeface="Arial"/>
              </a:rPr>
              <a:t>UK Government (2021). </a:t>
            </a:r>
            <a:r>
              <a:rPr lang="en-US" sz="1800" i="1">
                <a:latin typeface="Arial"/>
                <a:cs typeface="Arial"/>
              </a:rPr>
              <a:t>Agri-Climate Report 2021</a:t>
            </a:r>
            <a:r>
              <a:rPr lang="en-US" sz="1800">
                <a:latin typeface="Arial"/>
                <a:cs typeface="Arial"/>
              </a:rPr>
              <a:t>. Available at: </a:t>
            </a:r>
            <a:r>
              <a:rPr lang="en-US" sz="1800">
                <a:latin typeface="Arial"/>
                <a:cs typeface="Arial"/>
                <a:hlinkClick r:id="rId3"/>
              </a:rPr>
              <a:t>https://www.gov.uk/government/statistics/agri-climate-report-2021/agri-climate-report-2021</a:t>
            </a:r>
            <a:r>
              <a:rPr lang="en-US" sz="1800">
                <a:latin typeface="Arial"/>
                <a:cs typeface="Arial"/>
              </a:rPr>
              <a:t> [ Accessed on 8</a:t>
            </a:r>
            <a:r>
              <a:rPr lang="en-US" sz="1800" baseline="30000">
                <a:latin typeface="Arial"/>
                <a:cs typeface="Arial"/>
              </a:rPr>
              <a:t>th</a:t>
            </a:r>
            <a:r>
              <a:rPr lang="en-US" sz="1800">
                <a:latin typeface="Arial"/>
                <a:cs typeface="Arial"/>
              </a:rPr>
              <a:t> April 2022].  </a:t>
            </a:r>
            <a:endParaRPr lang="zh-TW" altLang="en-US">
              <a:cs typeface="Calibri" panose="020F0502020204030204"/>
            </a:endParaRPr>
          </a:p>
          <a:p>
            <a:endParaRPr lang="en-GB">
              <a:latin typeface="Arial"/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latin typeface="Arial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Arial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4E72ED-6707-332C-333B-D073285CE621}"/>
              </a:ext>
            </a:extLst>
          </p:cNvPr>
          <p:cNvSpPr txBox="1"/>
          <p:nvPr/>
        </p:nvSpPr>
        <p:spPr>
          <a:xfrm>
            <a:off x="186813" y="983972"/>
            <a:ext cx="6096000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GB" sz="1800" u="sng">
              <a:solidFill>
                <a:srgbClr val="0563C1"/>
              </a:solidFill>
              <a:latin typeface="Arial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altLang="zh-TW" sz="1800">
                <a:latin typeface="Arial" panose="020B0604020202020204" pitchFamily="34" charset="0"/>
                <a:cs typeface="Arial" panose="020B0604020202020204" pitchFamily="34" charset="0"/>
              </a:rPr>
              <a:t>Farm credit of Virginias, (n.d.). From birth to steak. Available at </a:t>
            </a:r>
            <a:r>
              <a:rPr lang="en-US" sz="1600">
                <a:hlinkClick r:id="rId4"/>
              </a:rPr>
              <a:t>From birth to steak (farmcreditofvirginias.com)</a:t>
            </a:r>
            <a:endParaRPr lang="en-GB" sz="1800">
              <a:latin typeface="Arial"/>
              <a:ea typeface="Calibri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latin typeface="Arial"/>
                <a:ea typeface="Calibri"/>
                <a:cs typeface="Arial"/>
              </a:rPr>
              <a:t>Jones, A., Kong, A.T., </a:t>
            </a:r>
            <a:r>
              <a:rPr lang="en-GB" sz="1800" err="1">
                <a:latin typeface="Arial"/>
                <a:ea typeface="Calibri"/>
                <a:cs typeface="Arial"/>
              </a:rPr>
              <a:t>Chiepa</a:t>
            </a:r>
            <a:r>
              <a:rPr lang="en-GB" sz="1800">
                <a:latin typeface="Arial"/>
                <a:ea typeface="Calibri"/>
                <a:cs typeface="Arial"/>
              </a:rPr>
              <a:t>, B., Baptista De Lima, K., Fuentes, M., Kesha, M. (2022). Greenhouse gas balance of contrasting farms and the role of trees. Draft Group Project Report. (Supervisors: Burgess, P.J., Graves, A. Cranfield University).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err="1">
                <a:latin typeface="Arial"/>
                <a:ea typeface="Calibri"/>
                <a:cs typeface="Arial"/>
              </a:rPr>
              <a:t>Langfield</a:t>
            </a:r>
            <a:r>
              <a:rPr lang="en-US" sz="1800">
                <a:latin typeface="Arial"/>
                <a:ea typeface="Calibri"/>
                <a:cs typeface="Arial"/>
              </a:rPr>
              <a:t>, H., Foot, J., (2022). Benchmarking greenhouse gas emissions for the UK arable and horticultural sector. Available at </a:t>
            </a:r>
            <a:r>
              <a:rPr lang="en-US" sz="1600">
                <a:hlinkClick r:id="rId5"/>
              </a:rPr>
              <a:t>CHAP_Net_Zero_Report_0822.pdf (chap-solutions.co.uk)</a:t>
            </a:r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Marston Vale Trust (2000). The Forest of Marston Vale - Forest Plan 2000.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National Farmers Union (2019). Achieving Net Zero: Farming’s 2040 goal.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Arial"/>
                <a:cs typeface="Arial"/>
              </a:rPr>
              <a:t>Nix, J. and </a:t>
            </a:r>
            <a:r>
              <a:rPr lang="en-GB" err="1">
                <a:latin typeface="Arial"/>
                <a:cs typeface="Arial"/>
              </a:rPr>
              <a:t>Reddman</a:t>
            </a:r>
            <a:r>
              <a:rPr lang="en-GB">
                <a:latin typeface="Arial"/>
                <a:cs typeface="Arial"/>
              </a:rPr>
              <a:t>, G. (2022). John Nix pocketbook for farm management: 52 Edition. </a:t>
            </a:r>
            <a:endParaRPr lang="en-US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8349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E210495-D6AE-7A43-A704-E2F4216BA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Introduction - Aim and objectives</a:t>
            </a:r>
            <a:endParaRPr lang="en-GB">
              <a:latin typeface="Arial"/>
              <a:cs typeface="Arial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5C8619A-013F-F442-9D42-73B1E04AB4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5487" y="1714726"/>
            <a:ext cx="11322365" cy="1142547"/>
          </a:xfrm>
        </p:spPr>
        <p:txBody>
          <a:bodyPr>
            <a:noAutofit/>
          </a:bodyPr>
          <a:lstStyle/>
          <a:p>
            <a:pPr marL="0" indent="0" algn="just">
              <a:spcAft>
                <a:spcPts val="1200"/>
              </a:spcAft>
              <a:buNone/>
            </a:pPr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Aim:</a:t>
            </a:r>
            <a:r>
              <a:rPr lang="en-GB" sz="2200">
                <a:latin typeface="Arial"/>
                <a:cs typeface="Arial"/>
              </a:rPr>
              <a:t> To compare the effect on food production and profitability if each farm business achieves net-zero greenhouse gas emissions in the Marston Vale</a:t>
            </a:r>
            <a:endParaRPr lang="en-GB" sz="2200">
              <a:latin typeface="Arial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267C6A1-7BA0-94FD-A362-D602E6EF9E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6"/>
          <a:stretch/>
        </p:blipFill>
        <p:spPr>
          <a:xfrm>
            <a:off x="2570585" y="2966513"/>
            <a:ext cx="7086600" cy="3045665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4E9A110F-25F0-09A0-01A8-7219D23B3EB6}"/>
              </a:ext>
            </a:extLst>
          </p:cNvPr>
          <p:cNvSpPr txBox="1"/>
          <p:nvPr/>
        </p:nvSpPr>
        <p:spPr>
          <a:xfrm>
            <a:off x="164793" y="5925693"/>
            <a:ext cx="4150203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latin typeface="Arial"/>
                <a:ea typeface="Calibri"/>
                <a:cs typeface="Arial"/>
              </a:rPr>
              <a:t>Images: Mean food production, mean net margin and Net GHG balance.  </a:t>
            </a:r>
          </a:p>
        </p:txBody>
      </p:sp>
    </p:spTree>
    <p:extLst>
      <p:ext uri="{BB962C8B-B14F-4D97-AF65-F5344CB8AC3E}">
        <p14:creationId xmlns:p14="http://schemas.microsoft.com/office/powerpoint/2010/main" val="26350043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3" descr="一張含有 標誌 的圖片&#10;&#10;自動產生的描述">
            <a:extLst>
              <a:ext uri="{FF2B5EF4-FFF2-40B4-BE49-F238E27FC236}">
                <a16:creationId xmlns:a16="http://schemas.microsoft.com/office/drawing/2014/main" id="{553683DC-CD7E-BC1D-1612-946A29E607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21" t="25993" r="30927" b="39591"/>
          <a:stretch/>
        </p:blipFill>
        <p:spPr>
          <a:xfrm>
            <a:off x="152400" y="4946176"/>
            <a:ext cx="1886584" cy="1625191"/>
          </a:xfrm>
          <a:prstGeom prst="rect">
            <a:avLst/>
          </a:prstGeom>
        </p:spPr>
      </p:pic>
      <p:pic>
        <p:nvPicPr>
          <p:cNvPr id="2" name="圖片 2" descr="一張含有 標誌 的圖片&#10;&#10;自動產生的描述">
            <a:extLst>
              <a:ext uri="{FF2B5EF4-FFF2-40B4-BE49-F238E27FC236}">
                <a16:creationId xmlns:a16="http://schemas.microsoft.com/office/drawing/2014/main" id="{8DCFD5C1-C70B-7743-9D4D-9C8699A91C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26" t="9873" r="5643" b="8009"/>
          <a:stretch/>
        </p:blipFill>
        <p:spPr>
          <a:xfrm>
            <a:off x="4918313" y="537710"/>
            <a:ext cx="2168348" cy="2041472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A4E80385-DB16-D00D-2E7C-7D0872F5AC5E}"/>
              </a:ext>
            </a:extLst>
          </p:cNvPr>
          <p:cNvSpPr txBox="1"/>
          <p:nvPr/>
        </p:nvSpPr>
        <p:spPr>
          <a:xfrm>
            <a:off x="8490552" y="479359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800" b="1">
                <a:solidFill>
                  <a:srgbClr val="1E4E79"/>
                </a:solidFill>
                <a:latin typeface="Arial"/>
                <a:ea typeface="新細明體"/>
                <a:cs typeface="Arial"/>
              </a:rPr>
              <a:t>Objectives</a:t>
            </a:r>
            <a:endParaRPr lang="zh-TW" altLang="en-US" sz="2800">
              <a:solidFill>
                <a:srgbClr val="1E4E79"/>
              </a:solidFill>
              <a:latin typeface="Arial"/>
              <a:ea typeface="新細明體"/>
              <a:cs typeface="Arial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9EB89782-328F-8581-C2CA-0ED622A63986}"/>
              </a:ext>
            </a:extLst>
          </p:cNvPr>
          <p:cNvSpPr txBox="1"/>
          <p:nvPr/>
        </p:nvSpPr>
        <p:spPr>
          <a:xfrm>
            <a:off x="7090111" y="1006614"/>
            <a:ext cx="4994559" cy="535531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eriod"/>
            </a:pPr>
            <a:r>
              <a:rPr lang="en-US">
                <a:latin typeface="Arial"/>
                <a:cs typeface="Arial"/>
              </a:rPr>
              <a:t>To determine the current land use in the Marston Vale</a:t>
            </a:r>
            <a:endParaRPr lang="en-US"/>
          </a:p>
          <a:p>
            <a:pPr marL="342900" indent="-342900">
              <a:buAutoNum type="arabicPeriod"/>
            </a:pPr>
            <a:r>
              <a:rPr lang="en-US">
                <a:latin typeface="Arial"/>
                <a:cs typeface="Arial"/>
              </a:rPr>
              <a:t>To determine the range of farm sizes and farm types in the Marston Vale and to spatially allocate representative farms in the Marston Vale.</a:t>
            </a:r>
          </a:p>
          <a:p>
            <a:pPr marL="342900" indent="-342900">
              <a:buAutoNum type="arabicPeriod"/>
            </a:pPr>
            <a:r>
              <a:rPr lang="en-US">
                <a:latin typeface="Arial"/>
                <a:cs typeface="Arial"/>
              </a:rPr>
              <a:t>To predict the mean level of food production for each modelled farm</a:t>
            </a:r>
          </a:p>
          <a:p>
            <a:pPr marL="342900" indent="-342900">
              <a:buAutoNum type="arabicPeriod"/>
            </a:pPr>
            <a:r>
              <a:rPr lang="en-US">
                <a:latin typeface="Arial"/>
                <a:cs typeface="Arial"/>
              </a:rPr>
              <a:t>To predict mean net margin for each modelled farm. </a:t>
            </a:r>
          </a:p>
          <a:p>
            <a:pPr marL="342900" indent="-342900">
              <a:buAutoNum type="arabicPeriod"/>
            </a:pPr>
            <a:r>
              <a:rPr lang="en-US">
                <a:latin typeface="Arial"/>
                <a:cs typeface="Arial"/>
              </a:rPr>
              <a:t>To predict mean current level of GHG emissions for each farm</a:t>
            </a:r>
          </a:p>
          <a:p>
            <a:pPr marL="342900" indent="-342900">
              <a:buAutoNum type="arabicPeriod"/>
            </a:pPr>
            <a:r>
              <a:rPr lang="en-US">
                <a:latin typeface="Arial"/>
                <a:cs typeface="Arial"/>
              </a:rPr>
              <a:t>To determine and compare the land use, productivity, and profitability implications of a scenario that achieves net zero for </a:t>
            </a:r>
            <a:r>
              <a:rPr lang="en-US" err="1">
                <a:latin typeface="Arial"/>
                <a:cs typeface="Arial"/>
              </a:rPr>
              <a:t>i</a:t>
            </a:r>
            <a:r>
              <a:rPr lang="en-US">
                <a:latin typeface="Arial"/>
                <a:cs typeface="Arial"/>
              </a:rPr>
              <a:t>) each farm, and ii) at the Marston Vale scale. </a:t>
            </a:r>
          </a:p>
          <a:p>
            <a:pPr marL="342900" indent="-342900">
              <a:buAutoNum type="arabicPeriod"/>
            </a:pPr>
            <a:r>
              <a:rPr lang="en-US">
                <a:latin typeface="Arial"/>
                <a:cs typeface="Arial"/>
              </a:rPr>
              <a:t>To discuss the implication of the study in terms of government and institutional arrangements  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9EE49AE-CD70-434D-0AB8-217104A6A05E}"/>
              </a:ext>
            </a:extLst>
          </p:cNvPr>
          <p:cNvGrpSpPr/>
          <p:nvPr/>
        </p:nvGrpSpPr>
        <p:grpSpPr>
          <a:xfrm>
            <a:off x="760197" y="479359"/>
            <a:ext cx="5377985" cy="5000370"/>
            <a:chOff x="760197" y="479359"/>
            <a:chExt cx="5377985" cy="500037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52529EA-E66A-6D3C-4D7B-4159F3E47EB4}"/>
                </a:ext>
              </a:extLst>
            </p:cNvPr>
            <p:cNvGrpSpPr/>
            <p:nvPr/>
          </p:nvGrpSpPr>
          <p:grpSpPr>
            <a:xfrm>
              <a:off x="760197" y="479359"/>
              <a:ext cx="5377985" cy="5000370"/>
              <a:chOff x="1391405" y="1030956"/>
              <a:chExt cx="5377985" cy="500037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0AF59232-D193-EB7E-2992-BBE6B229A891}"/>
                  </a:ext>
                </a:extLst>
              </p:cNvPr>
              <p:cNvGrpSpPr/>
              <p:nvPr/>
            </p:nvGrpSpPr>
            <p:grpSpPr>
              <a:xfrm>
                <a:off x="1391405" y="1030956"/>
                <a:ext cx="5377985" cy="5000370"/>
                <a:chOff x="1820030" y="659481"/>
                <a:chExt cx="5377985" cy="5000370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068B8E1E-6E24-AD13-37DB-EB714B2FE33D}"/>
                    </a:ext>
                  </a:extLst>
                </p:cNvPr>
                <p:cNvSpPr/>
                <p:nvPr/>
              </p:nvSpPr>
              <p:spPr>
                <a:xfrm>
                  <a:off x="3958015" y="2419851"/>
                  <a:ext cx="3240000" cy="3240000"/>
                </a:xfrm>
                <a:prstGeom prst="ellipse">
                  <a:avLst/>
                </a:prstGeom>
                <a:solidFill>
                  <a:srgbClr val="70AD47">
                    <a:alpha val="40000"/>
                  </a:srgbClr>
                </a:solidFill>
                <a:ln w="635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lvl="2" algn="ctr"/>
                  <a:endParaRPr lang="zh-TW" altLang="en-US">
                    <a:solidFill>
                      <a:srgbClr val="002060"/>
                    </a:solidFill>
                    <a:ea typeface="新細明體"/>
                    <a:cs typeface="Calibri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712CE2B2-FF7D-CDD9-850C-1127170D2187}"/>
                    </a:ext>
                  </a:extLst>
                </p:cNvPr>
                <p:cNvSpPr/>
                <p:nvPr/>
              </p:nvSpPr>
              <p:spPr>
                <a:xfrm>
                  <a:off x="1820030" y="2419851"/>
                  <a:ext cx="3240000" cy="3240000"/>
                </a:xfrm>
                <a:prstGeom prst="ellipse">
                  <a:avLst/>
                </a:prstGeom>
                <a:solidFill>
                  <a:srgbClr val="ED7D31">
                    <a:alpha val="40000"/>
                  </a:srgbClr>
                </a:solidFill>
                <a:ln w="635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7C8AFFA0-65FB-4B84-6ECF-340A10388A8F}"/>
                    </a:ext>
                  </a:extLst>
                </p:cNvPr>
                <p:cNvSpPr/>
                <p:nvPr/>
              </p:nvSpPr>
              <p:spPr>
                <a:xfrm>
                  <a:off x="2856000" y="659481"/>
                  <a:ext cx="3240000" cy="3240000"/>
                </a:xfrm>
                <a:prstGeom prst="ellipse">
                  <a:avLst/>
                </a:prstGeom>
                <a:solidFill>
                  <a:srgbClr val="5B9BD5">
                    <a:alpha val="40000"/>
                  </a:srgbClr>
                </a:solidFill>
                <a:ln w="635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zh-TW" altLang="en-US">
                    <a:solidFill>
                      <a:srgbClr val="002060"/>
                    </a:solidFill>
                    <a:cs typeface="Calibri"/>
                  </a:endParaRPr>
                </a:p>
              </p:txBody>
            </p:sp>
          </p:grpSp>
          <p:pic>
            <p:nvPicPr>
              <p:cNvPr id="12" name="Graphic 11" descr="Target with solid fill">
                <a:extLst>
                  <a:ext uri="{FF2B5EF4-FFF2-40B4-BE49-F238E27FC236}">
                    <a16:creationId xmlns:a16="http://schemas.microsoft.com/office/drawing/2014/main" id="{AD2A8FBB-8B14-8FDA-CDBA-42D151BBDB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635292" y="3356556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6FD649F5-1329-EB67-E439-422988D10D84}"/>
                </a:ext>
              </a:extLst>
            </p:cNvPr>
            <p:cNvSpPr txBox="1"/>
            <p:nvPr/>
          </p:nvSpPr>
          <p:spPr>
            <a:xfrm>
              <a:off x="2594467" y="1558446"/>
              <a:ext cx="1643399" cy="43088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zh-TW" altLang="en-US" sz="2200">
                  <a:latin typeface="Arial" panose="020B0604020202020204" pitchFamily="34" charset="0"/>
                  <a:ea typeface="新細明體"/>
                  <a:cs typeface="Arial" panose="020B0604020202020204" pitchFamily="34" charset="0"/>
                </a:rPr>
                <a:t>Productivity</a:t>
              </a:r>
              <a:endParaRPr lang="zh-TW" altLang="en-US" sz="2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1F64A99D-44BF-8760-A707-A4709BB9B4CE}"/>
                </a:ext>
              </a:extLst>
            </p:cNvPr>
            <p:cNvSpPr txBox="1"/>
            <p:nvPr/>
          </p:nvSpPr>
          <p:spPr>
            <a:xfrm>
              <a:off x="1197640" y="3684270"/>
              <a:ext cx="1564852" cy="43088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zh-TW" altLang="en-US" sz="2200">
                  <a:latin typeface="Arial" panose="020B0604020202020204" pitchFamily="34" charset="0"/>
                  <a:ea typeface="新細明體"/>
                  <a:cs typeface="Arial" panose="020B0604020202020204" pitchFamily="34" charset="0"/>
                </a:rPr>
                <a:t>Profitability</a:t>
              </a:r>
              <a:endParaRPr lang="zh-TW" altLang="en-US" sz="2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7">
              <a:extLst>
                <a:ext uri="{FF2B5EF4-FFF2-40B4-BE49-F238E27FC236}">
                  <a16:creationId xmlns:a16="http://schemas.microsoft.com/office/drawing/2014/main" id="{BC583C60-0DE8-4184-3B7C-5486492475E5}"/>
                </a:ext>
              </a:extLst>
            </p:cNvPr>
            <p:cNvSpPr txBox="1"/>
            <p:nvPr/>
          </p:nvSpPr>
          <p:spPr>
            <a:xfrm>
              <a:off x="4221036" y="3585034"/>
              <a:ext cx="1298753" cy="76944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zh-TW" altLang="en-US" sz="2200">
                  <a:latin typeface="Arial" panose="020B0604020202020204" pitchFamily="34" charset="0"/>
                  <a:ea typeface="新細明體"/>
                  <a:cs typeface="Arial" panose="020B0604020202020204" pitchFamily="34" charset="0"/>
                </a:rPr>
                <a:t>GHG </a:t>
              </a:r>
              <a:endParaRPr lang="en-US" altLang="zh-TW" sz="2200">
                <a:latin typeface="Arial" panose="020B0604020202020204" pitchFamily="34" charset="0"/>
                <a:ea typeface="新細明體"/>
                <a:cs typeface="Arial" panose="020B0604020202020204" pitchFamily="34" charset="0"/>
              </a:endParaRPr>
            </a:p>
            <a:p>
              <a:pPr algn="ctr"/>
              <a:r>
                <a:rPr lang="zh-TW" altLang="en-US" sz="2200">
                  <a:latin typeface="Arial" panose="020B0604020202020204" pitchFamily="34" charset="0"/>
                  <a:ea typeface="新細明體"/>
                  <a:cs typeface="Arial" panose="020B0604020202020204" pitchFamily="34" charset="0"/>
                </a:rPr>
                <a:t>emission</a:t>
              </a:r>
              <a:endParaRPr lang="zh-TW" altLang="en-US" sz="2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6">
            <a:extLst>
              <a:ext uri="{FF2B5EF4-FFF2-40B4-BE49-F238E27FC236}">
                <a16:creationId xmlns:a16="http://schemas.microsoft.com/office/drawing/2014/main" id="{284FD09D-4946-AC8C-51D1-EA41EC4CA01D}"/>
              </a:ext>
            </a:extLst>
          </p:cNvPr>
          <p:cNvSpPr txBox="1"/>
          <p:nvPr/>
        </p:nvSpPr>
        <p:spPr>
          <a:xfrm>
            <a:off x="2593305" y="6106037"/>
            <a:ext cx="4650621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latin typeface="Arial"/>
                <a:ea typeface="Calibri"/>
                <a:cs typeface="Arial"/>
              </a:rPr>
              <a:t>Images: Farm level and Marston Vale level.</a:t>
            </a:r>
            <a:endParaRPr lang="en-GB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031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Map&#10;&#10;Description automatically generated">
            <a:extLst>
              <a:ext uri="{FF2B5EF4-FFF2-40B4-BE49-F238E27FC236}">
                <a16:creationId xmlns:a16="http://schemas.microsoft.com/office/drawing/2014/main" id="{EAA2347C-CA4D-69D7-0D5C-1D6DF2CC1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421" y="1273719"/>
            <a:ext cx="5615381" cy="4211537"/>
          </a:xfrm>
          <a:prstGeom prst="rect">
            <a:avLst/>
          </a:prstGeom>
          <a:noFill/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81B4FCC2-D9C3-E5CF-CA79-FE3F75CE8F28}"/>
              </a:ext>
            </a:extLst>
          </p:cNvPr>
          <p:cNvSpPr txBox="1"/>
          <p:nvPr/>
        </p:nvSpPr>
        <p:spPr>
          <a:xfrm>
            <a:off x="407987" y="1412776"/>
            <a:ext cx="5615381" cy="489594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TW" sz="2200" b="0" i="0" kern="1200">
                <a:latin typeface="Arial"/>
                <a:ea typeface="Arial" charset="0"/>
                <a:cs typeface="Arial"/>
              </a:rPr>
              <a:t>Marston Vale</a:t>
            </a:r>
            <a:r>
              <a:rPr lang="en-US" sz="2200" b="0" i="0" kern="1200">
                <a:latin typeface="Arial"/>
                <a:ea typeface="Arial" charset="0"/>
                <a:cs typeface="Arial"/>
              </a:rPr>
              <a:t> situated in Bedfordshire, with the northern part in Bedford Borough, and the southern part of the area in the Central Bedfordshire</a:t>
            </a:r>
            <a:r>
              <a:rPr lang="en-US" altLang="zh-TW" sz="2200" b="0" i="0" kern="1200">
                <a:latin typeface="Arial"/>
                <a:ea typeface="Arial" charset="0"/>
                <a:cs typeface="Arial"/>
              </a:rPr>
              <a:t> district. It has long history of agricultural production, with wheat, barley, oats, turnips, clover, and livestock farming.</a:t>
            </a:r>
            <a:r>
              <a:rPr lang="en-US" altLang="zh-TW" sz="2200">
                <a:latin typeface="Arial"/>
                <a:ea typeface="Arial" charset="0"/>
                <a:cs typeface="Arial"/>
              </a:rPr>
              <a:t> </a:t>
            </a:r>
            <a:endParaRPr lang="en-US" altLang="zh-TW" sz="2200" b="0" i="0" kern="120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TW" sz="2200" b="0" i="0" kern="1200">
                <a:latin typeface="Arial"/>
                <a:ea typeface="Arial" charset="0"/>
                <a:cs typeface="Arial"/>
              </a:rPr>
              <a:t>Today, Agriculture still a vital part of the economic in Marston Vale area and starts focusing on transfer into more sustainable farm.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E210495-D6AE-7A43-A704-E2F4216BA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800" y="403200"/>
            <a:ext cx="10224000" cy="864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latin typeface="Arial"/>
                <a:cs typeface="Arial"/>
              </a:rPr>
              <a:t>1. Characterize the study area</a:t>
            </a:r>
            <a:endParaRPr lang="en-GB"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AE3B03-0077-FDE5-CA54-EDBE140D80B5}"/>
              </a:ext>
            </a:extLst>
          </p:cNvPr>
          <p:cNvSpPr txBox="1"/>
          <p:nvPr/>
        </p:nvSpPr>
        <p:spPr>
          <a:xfrm>
            <a:off x="6217478" y="1170608"/>
            <a:ext cx="2743200" cy="4571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104BD1-020E-ED1E-573B-B403936C54A2}"/>
              </a:ext>
            </a:extLst>
          </p:cNvPr>
          <p:cNvSpPr txBox="1"/>
          <p:nvPr/>
        </p:nvSpPr>
        <p:spPr>
          <a:xfrm>
            <a:off x="6096000" y="5584281"/>
            <a:ext cx="6190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>
                <a:latin typeface="Arial" panose="020B0604020202020204" pitchFamily="34" charset="0"/>
                <a:cs typeface="Arial" panose="020B0604020202020204" pitchFamily="34" charset="0"/>
              </a:rPr>
              <a:t>Figure 1. 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TW">
                <a:latin typeface="Arial" panose="020B0604020202020204" pitchFamily="34" charset="0"/>
                <a:cs typeface="Arial" panose="020B0604020202020204" pitchFamily="34" charset="0"/>
              </a:rPr>
              <a:t>rston Vale</a:t>
            </a:r>
            <a:r>
              <a:rPr lang="en-IN">
                <a:latin typeface="Arial" panose="020B0604020202020204" pitchFamily="34" charset="0"/>
                <a:cs typeface="Arial" panose="020B0604020202020204" pitchFamily="34" charset="0"/>
              </a:rPr>
              <a:t> map (</a:t>
            </a:r>
            <a:r>
              <a:rPr lang="en-US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Forest of Marston Vale, 2022)</a:t>
            </a:r>
            <a:endParaRPr lang="en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36044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77994855-57CE-2CAC-BFDB-E3AF43AEB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800" y="380050"/>
            <a:ext cx="10224000" cy="864000"/>
          </a:xfrm>
        </p:spPr>
        <p:txBody>
          <a:bodyPr/>
          <a:lstStyle/>
          <a:p>
            <a:r>
              <a:rPr lang="en-IN" altLang="zh-TW">
                <a:latin typeface="Arial"/>
                <a:ea typeface="新細明體"/>
                <a:cs typeface="Arial"/>
              </a:rPr>
              <a:t> 1. Characterise the study area</a:t>
            </a:r>
            <a:endParaRPr lang="zh-TW" altLang="en-US">
              <a:ea typeface="新細明體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A4F1EDA-1CF5-99D3-EBC3-2B7E10EE45E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08341" y="1582559"/>
            <a:ext cx="4891200" cy="488738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lnSpc>
                <a:spcPct val="105000"/>
              </a:lnSpc>
              <a:spcBef>
                <a:spcPts val="0"/>
              </a:spcBef>
              <a:buNone/>
            </a:pPr>
            <a:r>
              <a:rPr lang="en-US" sz="1800" b="1">
                <a:latin typeface="Arial"/>
                <a:cs typeface="Arial"/>
              </a:rPr>
              <a:t>Method</a:t>
            </a:r>
          </a:p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1800">
                <a:latin typeface="Arial"/>
                <a:cs typeface="Arial"/>
              </a:rPr>
              <a:t>Supervised image classification approach </a:t>
            </a:r>
          </a:p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1800">
                <a:latin typeface="Arial"/>
                <a:cs typeface="Arial"/>
              </a:rPr>
              <a:t>Satellite imagery (Landsat 8 collection 2 level 2) </a:t>
            </a:r>
          </a:p>
          <a:p>
            <a:pPr>
              <a:lnSpc>
                <a:spcPct val="105000"/>
              </a:lnSpc>
              <a:spcBef>
                <a:spcPts val="0"/>
              </a:spcBef>
            </a:pPr>
            <a:endParaRPr lang="en-US" sz="1800">
              <a:latin typeface="Arial"/>
              <a:cs typeface="Arial"/>
            </a:endParaRPr>
          </a:p>
          <a:p>
            <a:pPr marL="0" indent="0" algn="just">
              <a:lnSpc>
                <a:spcPct val="105000"/>
              </a:lnSpc>
              <a:spcBef>
                <a:spcPts val="0"/>
              </a:spcBef>
              <a:buNone/>
            </a:pPr>
            <a:r>
              <a:rPr lang="en-US" sz="1800" b="1">
                <a:latin typeface="Arial"/>
                <a:cs typeface="Arial"/>
              </a:rPr>
              <a:t>Principal arable crops:</a:t>
            </a:r>
            <a:endParaRPr lang="en-US" sz="1800">
              <a:latin typeface="Arial"/>
              <a:cs typeface="Arial"/>
            </a:endParaRPr>
          </a:p>
          <a:p>
            <a:pPr algn="just">
              <a:lnSpc>
                <a:spcPct val="105000"/>
              </a:lnSpc>
              <a:spcBef>
                <a:spcPts val="0"/>
              </a:spcBef>
            </a:pPr>
            <a:r>
              <a:rPr lang="en-US" sz="1800">
                <a:latin typeface="Arial"/>
                <a:cs typeface="Arial"/>
              </a:rPr>
              <a:t>Spring and winter wheat  </a:t>
            </a:r>
            <a:r>
              <a:rPr lang="en-GB" sz="1800">
                <a:effectLst/>
                <a:latin typeface="Arial"/>
                <a:ea typeface="PMingLiU"/>
                <a:cs typeface="Arial"/>
              </a:rPr>
              <a:t>(</a:t>
            </a:r>
            <a:r>
              <a:rPr lang="en-GB" sz="1800">
                <a:latin typeface="Arial"/>
                <a:ea typeface="PMingLiU"/>
                <a:cs typeface="Arial"/>
              </a:rPr>
              <a:t>4,228</a:t>
            </a:r>
            <a:r>
              <a:rPr lang="en-GB" sz="1800">
                <a:effectLst/>
                <a:latin typeface="Arial"/>
                <a:ea typeface="PMingLiU"/>
                <a:cs typeface="Arial"/>
              </a:rPr>
              <a:t> ha),</a:t>
            </a:r>
            <a:r>
              <a:rPr lang="en-GB" sz="1800">
                <a:latin typeface="Arial"/>
                <a:ea typeface="PMingLiU"/>
                <a:cs typeface="Arial"/>
              </a:rPr>
              <a:t> 26%</a:t>
            </a:r>
            <a:endParaRPr lang="en-GB" sz="1800">
              <a:effectLst/>
              <a:latin typeface="Arial" panose="020B0604020202020204" pitchFamily="34" charset="0"/>
              <a:ea typeface="PMingLiU" panose="02020500000000000000" pitchFamily="18" charset="-120"/>
              <a:cs typeface="Arial" panose="020B0604020202020204" pitchFamily="34" charset="0"/>
            </a:endParaRPr>
          </a:p>
          <a:p>
            <a:pPr algn="just">
              <a:lnSpc>
                <a:spcPct val="105000"/>
              </a:lnSpc>
              <a:spcBef>
                <a:spcPts val="0"/>
              </a:spcBef>
            </a:pPr>
            <a:r>
              <a:rPr lang="en-GB" sz="1800">
                <a:latin typeface="Arial"/>
                <a:ea typeface="PMingLiU"/>
                <a:cs typeface="Arial"/>
              </a:rPr>
              <a:t>Spring and winter</a:t>
            </a:r>
            <a:r>
              <a:rPr lang="en-GB" sz="1800">
                <a:effectLst/>
                <a:latin typeface="Arial"/>
                <a:ea typeface="PMingLiU"/>
                <a:cs typeface="Arial"/>
              </a:rPr>
              <a:t> barley (</a:t>
            </a:r>
            <a:r>
              <a:rPr lang="en-GB" sz="1800">
                <a:latin typeface="Arial"/>
                <a:ea typeface="PMingLiU"/>
                <a:cs typeface="Arial"/>
              </a:rPr>
              <a:t>1,028</a:t>
            </a:r>
            <a:r>
              <a:rPr lang="en-GB" sz="1800">
                <a:solidFill>
                  <a:srgbClr val="000000"/>
                </a:solidFill>
                <a:effectLst/>
                <a:latin typeface="Arial"/>
                <a:ea typeface="PMingLiU"/>
                <a:cs typeface="Arial"/>
              </a:rPr>
              <a:t> ha</a:t>
            </a:r>
            <a:r>
              <a:rPr lang="en-GB" sz="1800">
                <a:solidFill>
                  <a:srgbClr val="000000"/>
                </a:solidFill>
                <a:latin typeface="Arial"/>
                <a:ea typeface="PMingLiU"/>
                <a:cs typeface="Arial"/>
              </a:rPr>
              <a:t>) 6%</a:t>
            </a:r>
            <a:endParaRPr lang="en-GB" sz="1800">
              <a:solidFill>
                <a:srgbClr val="000000"/>
              </a:solidFill>
              <a:effectLst/>
              <a:latin typeface="Arial"/>
              <a:ea typeface="PMingLiU" panose="02020500000000000000" pitchFamily="18" charset="-120"/>
              <a:cs typeface="Arial"/>
            </a:endParaRPr>
          </a:p>
          <a:p>
            <a:pPr algn="just">
              <a:lnSpc>
                <a:spcPct val="105000"/>
              </a:lnSpc>
              <a:spcBef>
                <a:spcPts val="0"/>
              </a:spcBef>
            </a:pPr>
            <a:r>
              <a:rPr lang="en-GB" sz="1800">
                <a:solidFill>
                  <a:srgbClr val="000000"/>
                </a:solidFill>
                <a:latin typeface="Arial"/>
                <a:ea typeface="PMingLiU"/>
                <a:cs typeface="Arial"/>
              </a:rPr>
              <a:t>Winter </a:t>
            </a:r>
            <a:r>
              <a:rPr lang="en-GB" sz="1800">
                <a:solidFill>
                  <a:srgbClr val="000000"/>
                </a:solidFill>
                <a:effectLst/>
                <a:latin typeface="Arial"/>
                <a:ea typeface="PMingLiU"/>
                <a:cs typeface="Arial"/>
              </a:rPr>
              <a:t>field beans (652 ha)</a:t>
            </a:r>
            <a:r>
              <a:rPr lang="en-GB" sz="1800">
                <a:latin typeface="Arial"/>
                <a:ea typeface="PMingLiU"/>
                <a:cs typeface="Arial"/>
              </a:rPr>
              <a:t> 4%</a:t>
            </a:r>
            <a:endParaRPr lang="en-GB" sz="1800">
              <a:effectLst/>
              <a:latin typeface="Arial"/>
              <a:ea typeface="PMingLiU" panose="02020500000000000000" pitchFamily="18" charset="-120"/>
              <a:cs typeface="Arial"/>
            </a:endParaRPr>
          </a:p>
          <a:p>
            <a:pPr algn="just">
              <a:lnSpc>
                <a:spcPct val="105000"/>
              </a:lnSpc>
              <a:spcBef>
                <a:spcPts val="0"/>
              </a:spcBef>
            </a:pPr>
            <a:r>
              <a:rPr lang="en-GB" sz="1800">
                <a:solidFill>
                  <a:srgbClr val="000000"/>
                </a:solidFill>
                <a:effectLst/>
                <a:latin typeface="Arial"/>
                <a:ea typeface="PMingLiU"/>
                <a:cs typeface="Arial"/>
              </a:rPr>
              <a:t>Oilseed rape (231 ha</a:t>
            </a:r>
            <a:r>
              <a:rPr lang="en-GB" sz="1800">
                <a:solidFill>
                  <a:srgbClr val="000000"/>
                </a:solidFill>
                <a:latin typeface="Arial"/>
                <a:ea typeface="PMingLiU"/>
                <a:cs typeface="Arial"/>
              </a:rPr>
              <a:t>) 1%</a:t>
            </a:r>
            <a:endParaRPr lang="en-GB" sz="1800">
              <a:effectLst/>
              <a:latin typeface="Arial" panose="020B0604020202020204" pitchFamily="34" charset="0"/>
              <a:ea typeface="PMingLiU" panose="02020500000000000000" pitchFamily="18" charset="-120"/>
              <a:cs typeface="Arial" panose="020B0604020202020204" pitchFamily="34" charset="0"/>
            </a:endParaRPr>
          </a:p>
          <a:p>
            <a:pPr marL="0" indent="0" algn="just">
              <a:lnSpc>
                <a:spcPct val="105000"/>
              </a:lnSpc>
              <a:spcBef>
                <a:spcPts val="0"/>
              </a:spcBef>
              <a:buNone/>
            </a:pPr>
            <a:endParaRPr lang="en-GB" sz="1800" b="1">
              <a:latin typeface="Arial"/>
              <a:ea typeface="PMingLiU"/>
              <a:cs typeface="Arial"/>
            </a:endParaRPr>
          </a:p>
          <a:p>
            <a:pPr marL="0" indent="0" algn="just">
              <a:lnSpc>
                <a:spcPct val="105000"/>
              </a:lnSpc>
              <a:spcBef>
                <a:spcPts val="0"/>
              </a:spcBef>
              <a:buNone/>
            </a:pPr>
            <a:r>
              <a:rPr lang="en-GB" sz="1800" b="1">
                <a:latin typeface="Arial"/>
                <a:ea typeface="PMingLiU"/>
                <a:cs typeface="Arial"/>
              </a:rPr>
              <a:t>Other land use:</a:t>
            </a:r>
            <a:endParaRPr lang="en-GB" sz="1800">
              <a:effectLst/>
              <a:latin typeface="Arial"/>
              <a:ea typeface="PMingLiU"/>
              <a:cs typeface="Arial"/>
            </a:endParaRPr>
          </a:p>
          <a:p>
            <a:pPr marL="285750" indent="-285750" algn="just">
              <a:lnSpc>
                <a:spcPct val="105000"/>
              </a:lnSpc>
              <a:spcBef>
                <a:spcPts val="0"/>
              </a:spcBef>
            </a:pPr>
            <a:r>
              <a:rPr lang="en-US" sz="1800">
                <a:latin typeface="Arial"/>
                <a:cs typeface="Arial"/>
              </a:rPr>
              <a:t>Woodland (1,793 ha) 11%</a:t>
            </a:r>
          </a:p>
          <a:p>
            <a:pPr marL="285750" indent="-285750" algn="just">
              <a:lnSpc>
                <a:spcPct val="105000"/>
              </a:lnSpc>
              <a:spcBef>
                <a:spcPts val="0"/>
              </a:spcBef>
            </a:pPr>
            <a:r>
              <a:rPr lang="en-US" sz="1800">
                <a:latin typeface="Arial"/>
                <a:cs typeface="Arial"/>
              </a:rPr>
              <a:t>Grassland (</a:t>
            </a:r>
            <a:r>
              <a:rPr lang="en-GB" sz="1800">
                <a:latin typeface="Arial"/>
                <a:cs typeface="Arial"/>
              </a:rPr>
              <a:t>2,251 ha) 14%</a:t>
            </a:r>
          </a:p>
          <a:p>
            <a:pPr marL="285750" indent="-285750" algn="just">
              <a:lnSpc>
                <a:spcPct val="105000"/>
              </a:lnSpc>
              <a:spcBef>
                <a:spcPts val="0"/>
              </a:spcBef>
            </a:pPr>
            <a:r>
              <a:rPr lang="en-US" sz="1800">
                <a:latin typeface="Arial"/>
                <a:cs typeface="Arial"/>
              </a:rPr>
              <a:t>Urban/built areas (</a:t>
            </a:r>
            <a:r>
              <a:rPr lang="en-GB" sz="1800">
                <a:latin typeface="Arial"/>
                <a:cs typeface="Arial"/>
              </a:rPr>
              <a:t>3,704) 23%</a:t>
            </a:r>
          </a:p>
          <a:p>
            <a:pPr marL="285750" indent="-285750" algn="just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Placeholder 5" descr="Landcover map of Marston Vale (2022). The legend describes the various land uses in the area.">
            <a:extLst>
              <a:ext uri="{FF2B5EF4-FFF2-40B4-BE49-F238E27FC236}">
                <a16:creationId xmlns:a16="http://schemas.microsoft.com/office/drawing/2014/main" id="{406AED3E-633D-275E-46A8-33931EC6CC0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" r="535"/>
          <a:stretch>
            <a:fillRect/>
          </a:stretch>
        </p:blipFill>
        <p:spPr>
          <a:xfrm>
            <a:off x="5199541" y="1238902"/>
            <a:ext cx="6345238" cy="49561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B68156-C5B5-DB4E-4555-636856963311}"/>
              </a:ext>
            </a:extLst>
          </p:cNvPr>
          <p:cNvSpPr txBox="1"/>
          <p:nvPr/>
        </p:nvSpPr>
        <p:spPr>
          <a:xfrm>
            <a:off x="6096000" y="6108618"/>
            <a:ext cx="4720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>
                <a:latin typeface="Arial" panose="020B0604020202020204" pitchFamily="34" charset="0"/>
                <a:cs typeface="Arial" panose="020B0604020202020204" pitchFamily="34" charset="0"/>
              </a:rPr>
              <a:t>Figure 2.</a:t>
            </a:r>
            <a:r>
              <a:rPr lang="en-IN">
                <a:latin typeface="Arial" panose="020B0604020202020204" pitchFamily="34" charset="0"/>
                <a:cs typeface="Arial" panose="020B0604020202020204" pitchFamily="34" charset="0"/>
              </a:rPr>
              <a:t> Marston Vale</a:t>
            </a:r>
            <a:r>
              <a:rPr lang="en-TW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TW">
                <a:latin typeface="Arial" panose="020B0604020202020204" pitchFamily="34" charset="0"/>
                <a:cs typeface="Arial" panose="020B0604020202020204" pitchFamily="34" charset="0"/>
              </a:rPr>
              <a:t>and cover map 2022</a:t>
            </a:r>
          </a:p>
        </p:txBody>
      </p:sp>
    </p:spTree>
    <p:extLst>
      <p:ext uri="{BB962C8B-B14F-4D97-AF65-F5344CB8AC3E}">
        <p14:creationId xmlns:p14="http://schemas.microsoft.com/office/powerpoint/2010/main" val="3936772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E5A7744-15DF-F455-D7F3-10C0CEE83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835" y="1719784"/>
            <a:ext cx="5054936" cy="3653378"/>
          </a:xfrm>
          <a:prstGeom prst="rect">
            <a:avLst/>
          </a:prstGeom>
        </p:spPr>
      </p:pic>
      <p:pic>
        <p:nvPicPr>
          <p:cNvPr id="6" name="Picture 5" descr="Landcover map of Marston Vale in 2022 showing the various land uses.">
            <a:extLst>
              <a:ext uri="{FF2B5EF4-FFF2-40B4-BE49-F238E27FC236}">
                <a16:creationId xmlns:a16="http://schemas.microsoft.com/office/drawing/2014/main" id="{16945198-5709-8FE9-24A9-7B13433369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304" y="1389142"/>
            <a:ext cx="6417696" cy="49591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C5DB5A-88E5-93CA-0698-3C31CD7286BF}"/>
              </a:ext>
            </a:extLst>
          </p:cNvPr>
          <p:cNvSpPr txBox="1"/>
          <p:nvPr/>
        </p:nvSpPr>
        <p:spPr>
          <a:xfrm>
            <a:off x="273844" y="6268812"/>
            <a:ext cx="706672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TW">
                <a:latin typeface="Arial"/>
                <a:cs typeface="Arial"/>
              </a:rPr>
              <a:t>Figure </a:t>
            </a:r>
            <a:r>
              <a:rPr lang="en-GB">
                <a:latin typeface="Arial"/>
                <a:cs typeface="Arial"/>
              </a:rPr>
              <a:t>3</a:t>
            </a:r>
            <a:r>
              <a:rPr lang="en-TW">
                <a:latin typeface="Arial"/>
                <a:cs typeface="Arial"/>
              </a:rPr>
              <a:t>. </a:t>
            </a:r>
            <a:r>
              <a:rPr lang="en-IN">
                <a:latin typeface="Arial"/>
                <a:cs typeface="Arial"/>
              </a:rPr>
              <a:t>L</a:t>
            </a:r>
            <a:r>
              <a:rPr lang="en-TW">
                <a:latin typeface="Arial"/>
                <a:cs typeface="Arial"/>
              </a:rPr>
              <a:t>and cover map 2009</a:t>
            </a:r>
            <a:r>
              <a:rPr lang="en-IN">
                <a:latin typeface="Arial"/>
                <a:cs typeface="Arial"/>
              </a:rPr>
              <a:t> (Burgess et al., 2012</a:t>
            </a:r>
            <a:r>
              <a:rPr lang="en-IN">
                <a:latin typeface="Arial"/>
                <a:ea typeface="新細明體"/>
                <a:cs typeface="Calibri"/>
              </a:rPr>
              <a:t>)</a:t>
            </a:r>
            <a:endParaRPr lang="en-US" altLang="zh-TW">
              <a:latin typeface="Arial"/>
              <a:ea typeface="新細明體"/>
              <a:cs typeface="Calibri"/>
            </a:endParaRPr>
          </a:p>
        </p:txBody>
      </p:sp>
      <p:sp>
        <p:nvSpPr>
          <p:cNvPr id="2" name="標題 3">
            <a:extLst>
              <a:ext uri="{FF2B5EF4-FFF2-40B4-BE49-F238E27FC236}">
                <a16:creationId xmlns:a16="http://schemas.microsoft.com/office/drawing/2014/main" id="{BB85DAC0-F587-ABBB-FF7A-8C9917506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800" y="380050"/>
            <a:ext cx="10224000" cy="864000"/>
          </a:xfrm>
        </p:spPr>
        <p:txBody>
          <a:bodyPr/>
          <a:lstStyle/>
          <a:p>
            <a:r>
              <a:rPr lang="en-IN" altLang="zh-TW">
                <a:ea typeface="新細明體"/>
              </a:rPr>
              <a:t> 1. Characterise the study area</a:t>
            </a:r>
            <a:r>
              <a:rPr lang="zh-TW" altLang="en-US">
                <a:ea typeface="新細明體"/>
              </a:rPr>
              <a:t>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A9154F-1668-80BB-D0DC-F4CEA2145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7773" y="4622603"/>
            <a:ext cx="1995738" cy="15011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8325B8-3488-CF76-CA6E-789358E465AF}"/>
              </a:ext>
            </a:extLst>
          </p:cNvPr>
          <p:cNvSpPr txBox="1"/>
          <p:nvPr/>
        </p:nvSpPr>
        <p:spPr>
          <a:xfrm>
            <a:off x="6484383" y="6268812"/>
            <a:ext cx="4848315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TW">
                <a:latin typeface="Arial"/>
                <a:cs typeface="Arial"/>
              </a:rPr>
              <a:t>Figure </a:t>
            </a:r>
            <a:r>
              <a:rPr lang="en-GB">
                <a:latin typeface="Arial"/>
                <a:cs typeface="Arial"/>
              </a:rPr>
              <a:t>4</a:t>
            </a:r>
            <a:r>
              <a:rPr lang="en-TW">
                <a:latin typeface="Arial"/>
                <a:cs typeface="Arial"/>
              </a:rPr>
              <a:t>.</a:t>
            </a:r>
            <a:r>
              <a:rPr lang="en-IN">
                <a:latin typeface="Arial"/>
                <a:cs typeface="Arial"/>
              </a:rPr>
              <a:t> Marston Vale</a:t>
            </a:r>
            <a:r>
              <a:rPr lang="en-TW">
                <a:latin typeface="Arial"/>
                <a:cs typeface="Arial"/>
              </a:rPr>
              <a:t> </a:t>
            </a:r>
            <a:r>
              <a:rPr lang="en-IN">
                <a:latin typeface="Arial"/>
                <a:cs typeface="Arial"/>
              </a:rPr>
              <a:t>l</a:t>
            </a:r>
            <a:r>
              <a:rPr lang="en-TW">
                <a:latin typeface="Arial"/>
                <a:cs typeface="Arial"/>
              </a:rPr>
              <a:t>and cover map 2022</a:t>
            </a:r>
            <a:endParaRPr lang="zh-TW" alt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358998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64822F73-8C5D-36F6-9BCB-1C3478EB548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40696652"/>
              </p:ext>
            </p:extLst>
          </p:nvPr>
        </p:nvGraphicFramePr>
        <p:xfrm>
          <a:off x="432772" y="1887622"/>
          <a:ext cx="5472000" cy="4505601"/>
        </p:xfrm>
        <a:graphic>
          <a:graphicData uri="http://schemas.openxmlformats.org/drawingml/2006/table">
            <a:tbl>
              <a:tblPr/>
              <a:tblGrid>
                <a:gridCol w="1764000">
                  <a:extLst>
                    <a:ext uri="{9D8B030D-6E8A-4147-A177-3AD203B41FA5}">
                      <a16:colId xmlns:a16="http://schemas.microsoft.com/office/drawing/2014/main" val="3604053510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021562928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654456778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03665946"/>
                    </a:ext>
                  </a:extLst>
                </a:gridCol>
              </a:tblGrid>
              <a:tr h="1236499">
                <a:tc>
                  <a:txBody>
                    <a:bodyPr/>
                    <a:lstStyle/>
                    <a:p>
                      <a:pPr marL="0" indent="87313" algn="l" fontAlgn="ctr"/>
                      <a:r>
                        <a:rPr lang="en-GB" sz="18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Land-use type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in 2009</a:t>
                      </a:r>
                    </a:p>
                    <a:p>
                      <a:pPr algn="ctr" fontAlgn="ctr"/>
                      <a:r>
                        <a:rPr lang="en-GB" sz="18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(ha)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in 2022 </a:t>
                      </a:r>
                      <a:br>
                        <a:rPr lang="en-GB" sz="18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8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(ha)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Change </a:t>
                      </a:r>
                      <a:br>
                        <a:rPr lang="en-GB" sz="18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8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(ha)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6192266"/>
                  </a:ext>
                </a:extLst>
              </a:tr>
              <a:tr h="813041">
                <a:tc>
                  <a:txBody>
                    <a:bodyPr/>
                    <a:lstStyle/>
                    <a:p>
                      <a:pPr marL="0" indent="87313" algn="l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Agricultural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tabLst>
                          <a:tab pos="1080000" algn="dec"/>
                        </a:tabLst>
                      </a:pPr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11,071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tabLst>
                          <a:tab pos="1080000" algn="dec"/>
                        </a:tabLst>
                      </a:pPr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10,254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tabLst>
                          <a:tab pos="1080000" algn="dec"/>
                        </a:tabLst>
                      </a:pPr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-817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114313"/>
                  </a:ext>
                </a:extLst>
              </a:tr>
              <a:tr h="813041">
                <a:tc>
                  <a:txBody>
                    <a:bodyPr/>
                    <a:lstStyle/>
                    <a:p>
                      <a:pPr marL="0" indent="87313" algn="l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Woodland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tabLst>
                          <a:tab pos="1080000" algn="dec"/>
                        </a:tabLst>
                      </a:pPr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1,312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tabLst>
                          <a:tab pos="1080000" algn="dec"/>
                        </a:tabLst>
                      </a:pPr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1,793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tabLst>
                          <a:tab pos="1080000" algn="dec"/>
                        </a:tabLst>
                      </a:pPr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+481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501359"/>
                  </a:ext>
                </a:extLst>
              </a:tr>
              <a:tr h="813041">
                <a:tc>
                  <a:txBody>
                    <a:bodyPr/>
                    <a:lstStyle/>
                    <a:p>
                      <a:pPr marL="0" indent="87313" algn="l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Built-up areas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tabLst>
                          <a:tab pos="1080000" algn="dec"/>
                        </a:tabLst>
                      </a:pPr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2,930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tabLst>
                          <a:tab pos="1080000" algn="dec"/>
                        </a:tabLst>
                      </a:pPr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3,704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tabLst>
                          <a:tab pos="1080000" algn="dec"/>
                        </a:tabLst>
                      </a:pPr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+774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2292964"/>
                  </a:ext>
                </a:extLst>
              </a:tr>
              <a:tr h="829979">
                <a:tc>
                  <a:txBody>
                    <a:bodyPr/>
                    <a:lstStyle/>
                    <a:p>
                      <a:pPr marL="0" indent="87313" algn="l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Grassland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tabLst>
                          <a:tab pos="1080000" algn="dec"/>
                        </a:tabLst>
                      </a:pPr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2,821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tabLst>
                          <a:tab pos="1080000" algn="dec"/>
                        </a:tabLst>
                      </a:pPr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2,251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tabLst>
                          <a:tab pos="1080000" algn="dec"/>
                        </a:tabLst>
                      </a:pPr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-570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6988246"/>
                  </a:ext>
                </a:extLst>
              </a:tr>
            </a:tbl>
          </a:graphicData>
        </a:graphic>
      </p:graphicFrame>
      <p:sp>
        <p:nvSpPr>
          <p:cNvPr id="2" name="標題 3">
            <a:extLst>
              <a:ext uri="{FF2B5EF4-FFF2-40B4-BE49-F238E27FC236}">
                <a16:creationId xmlns:a16="http://schemas.microsoft.com/office/drawing/2014/main" id="{824EB428-B4BD-71F1-3AC2-CA1D3724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800" y="380050"/>
            <a:ext cx="10224000" cy="864000"/>
          </a:xfrm>
        </p:spPr>
        <p:txBody>
          <a:bodyPr/>
          <a:lstStyle/>
          <a:p>
            <a:r>
              <a:rPr lang="en-IN" altLang="zh-TW">
                <a:ea typeface="新細明體"/>
              </a:rPr>
              <a:t> 1. Characterize the area</a:t>
            </a:r>
            <a:r>
              <a:rPr lang="zh-TW" altLang="en-US">
                <a:ea typeface="新細明體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A31D92-A407-55AE-5E15-D42D77052F4C}"/>
              </a:ext>
            </a:extLst>
          </p:cNvPr>
          <p:cNvSpPr txBox="1"/>
          <p:nvPr/>
        </p:nvSpPr>
        <p:spPr>
          <a:xfrm>
            <a:off x="6670800" y="6140879"/>
            <a:ext cx="55835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>
                <a:latin typeface="Arial" panose="020B0604020202020204" pitchFamily="34" charset="0"/>
                <a:cs typeface="Arial" panose="020B0604020202020204" pitchFamily="34" charset="0"/>
              </a:rPr>
              <a:t>Figure </a:t>
            </a:r>
            <a:r>
              <a:rPr lang="en-IN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TW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IN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Changes in Land use from 2009 to 2022 in 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Marston Vale</a:t>
            </a:r>
          </a:p>
          <a:p>
            <a:endParaRPr lang="en-TW"/>
          </a:p>
        </p:txBody>
      </p:sp>
      <p:sp>
        <p:nvSpPr>
          <p:cNvPr id="3" name="文字方塊 10">
            <a:extLst>
              <a:ext uri="{FF2B5EF4-FFF2-40B4-BE49-F238E27FC236}">
                <a16:creationId xmlns:a16="http://schemas.microsoft.com/office/drawing/2014/main" id="{C4051FA3-D4AA-9EA6-5153-BDBCB6EF5F2F}"/>
              </a:ext>
            </a:extLst>
          </p:cNvPr>
          <p:cNvSpPr txBox="1"/>
          <p:nvPr/>
        </p:nvSpPr>
        <p:spPr>
          <a:xfrm>
            <a:off x="124764" y="1381170"/>
            <a:ext cx="626761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Table </a:t>
            </a:r>
            <a:r>
              <a:rPr lang="en-IN" altLang="zh-TW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1</a:t>
            </a:r>
            <a:r>
              <a:rPr lang="zh-TW" altLang="en-US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. </a:t>
            </a:r>
            <a:r>
              <a:rPr lang="en-IN" altLang="zh-TW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Land use comparison between 2009</a:t>
            </a:r>
            <a:r>
              <a:rPr lang="zh-TW" altLang="en-US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IN" altLang="zh-TW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and</a:t>
            </a:r>
            <a:r>
              <a:rPr lang="zh-TW" altLang="en-US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IN" altLang="zh-TW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2022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224DBF6-77E9-877F-CDD9-51D6196821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2229122"/>
              </p:ext>
            </p:extLst>
          </p:nvPr>
        </p:nvGraphicFramePr>
        <p:xfrm>
          <a:off x="6463326" y="1244050"/>
          <a:ext cx="5472000" cy="4896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29136944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layout bod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-Presentation-Accessibility-APRIL-2021" id="{C99E393E-DB25-4FBD-80CE-E9CBFB9CD6A5}" vid="{C7544C4A-7948-4267-8A99-96613572B240}"/>
    </a:ext>
  </a:extLst>
</a:theme>
</file>

<file path=ppt/theme/theme2.xml><?xml version="1.0" encoding="utf-8"?>
<a:theme xmlns:a="http://schemas.openxmlformats.org/drawingml/2006/main" name="No logo, with copyr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-Presentation-Accessibility-APRIL-2021" id="{C99E393E-DB25-4FBD-80CE-E9CBFB9CD6A5}" vid="{DC53C3D7-5D84-4458-BE05-5B6284ABC5DF}"/>
    </a:ext>
  </a:extLst>
</a:theme>
</file>

<file path=ppt/theme/theme3.xml><?xml version="1.0" encoding="utf-8"?>
<a:theme xmlns:a="http://schemas.openxmlformats.org/drawingml/2006/main" name="Coloured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-Presentation-Accessibility-APRIL-2021" id="{C99E393E-DB25-4FBD-80CE-E9CBFB9CD6A5}" vid="{CAFF0554-1E3E-4D8C-909B-14ABBF706C9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13b5516-1100-48bc-aad3-c8a67756936e">
      <Terms xmlns="http://schemas.microsoft.com/office/infopath/2007/PartnerControls"/>
    </lcf76f155ced4ddcb4097134ff3c332f>
    <TaxCatchAll xmlns="726fb7ba-cc09-446c-a358-ceea6f2a21a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55DFECDB83AC49A272E7BE528F9362" ma:contentTypeVersion="11" ma:contentTypeDescription="Create a new document." ma:contentTypeScope="" ma:versionID="dcaa229b870dcb85df955d1cfd224c16">
  <xsd:schema xmlns:xsd="http://www.w3.org/2001/XMLSchema" xmlns:xs="http://www.w3.org/2001/XMLSchema" xmlns:p="http://schemas.microsoft.com/office/2006/metadata/properties" xmlns:ns2="813b5516-1100-48bc-aad3-c8a67756936e" xmlns:ns3="726fb7ba-cc09-446c-a358-ceea6f2a21ac" targetNamespace="http://schemas.microsoft.com/office/2006/metadata/properties" ma:root="true" ma:fieldsID="20ccd10444d89e705130f5c86450b402" ns2:_="" ns3:_="">
    <xsd:import namespace="813b5516-1100-48bc-aad3-c8a67756936e"/>
    <xsd:import namespace="726fb7ba-cc09-446c-a358-ceea6f2a21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3b5516-1100-48bc-aad3-c8a677569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4ed3f799-2585-429a-ae92-38aec2d16a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6fb7ba-cc09-446c-a358-ceea6f2a21ac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b60623a3-2e6c-4793-a431-aefa142c0570}" ma:internalName="TaxCatchAll" ma:showField="CatchAllData" ma:web="726fb7ba-cc09-446c-a358-ceea6f2a21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429D86A-3AF6-48A4-855F-0A95E6AF055E}">
  <ds:schemaRefs>
    <ds:schemaRef ds:uri="726fb7ba-cc09-446c-a358-ceea6f2a21ac"/>
    <ds:schemaRef ds:uri="813b5516-1100-48bc-aad3-c8a67756936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F2FDF69-5A1A-4E32-A5EE-49837B61342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9D306A-0463-4470-AB0B-9D39D0DCFAEE}">
  <ds:schemaRefs>
    <ds:schemaRef ds:uri="726fb7ba-cc09-446c-a358-ceea6f2a21ac"/>
    <ds:schemaRef ds:uri="813b5516-1100-48bc-aad3-c8a67756936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Master layout body</Template>
  <Application>Microsoft Office PowerPoint</Application>
  <PresentationFormat>寬螢幕</PresentationFormat>
  <Slides>31</Slides>
  <Notes>11</Notes>
  <HiddenSlides>0</HiddenSlides>
  <ScaleCrop>false</ScaleCrop>
  <HeadingPairs>
    <vt:vector size="4" baseType="variant">
      <vt:variant>
        <vt:lpstr>佈景主題</vt:lpstr>
      </vt:variant>
      <vt:variant>
        <vt:i4>3</vt:i4>
      </vt:variant>
      <vt:variant>
        <vt:lpstr>投影片標題</vt:lpstr>
      </vt:variant>
      <vt:variant>
        <vt:i4>31</vt:i4>
      </vt:variant>
    </vt:vector>
  </HeadingPairs>
  <TitlesOfParts>
    <vt:vector size="34" baseType="lpstr">
      <vt:lpstr>Master layout body</vt:lpstr>
      <vt:lpstr>No logo, with copyright</vt:lpstr>
      <vt:lpstr>Coloured slides</vt:lpstr>
      <vt:lpstr>Net Zero Land use options around Central Bedfordshire</vt:lpstr>
      <vt:lpstr>Outline</vt:lpstr>
      <vt:lpstr>Introduction - Background</vt:lpstr>
      <vt:lpstr>Introduction - Aim and objectives</vt:lpstr>
      <vt:lpstr>PowerPoint 簡報</vt:lpstr>
      <vt:lpstr>1. Characterize the study area</vt:lpstr>
      <vt:lpstr> 1. Characterise the study area</vt:lpstr>
      <vt:lpstr> 1. Characterise the study area </vt:lpstr>
      <vt:lpstr> 1. Characterize the area </vt:lpstr>
      <vt:lpstr> 2. Determine range of farm sizes</vt:lpstr>
      <vt:lpstr> 2. Determine range of farm sizes </vt:lpstr>
      <vt:lpstr> 3. Food and wood production</vt:lpstr>
      <vt:lpstr>3. Food and wood production</vt:lpstr>
      <vt:lpstr> 4. Predict net margin</vt:lpstr>
      <vt:lpstr>PowerPoint 簡報</vt:lpstr>
      <vt:lpstr> 5. Predict GHG emissions</vt:lpstr>
      <vt:lpstr> 5. Predict carbon sequestration from woodland</vt:lpstr>
      <vt:lpstr>5. Predict carbon sequestration by woodland</vt:lpstr>
      <vt:lpstr>PowerPoint 簡報</vt:lpstr>
      <vt:lpstr>6. Predict woodland area needed to achieve net zero </vt:lpstr>
      <vt:lpstr> 6. Predict woodland to achieve net zero</vt:lpstr>
      <vt:lpstr>6. Effect of achieving net zero on food and wood</vt:lpstr>
      <vt:lpstr>6. Effect of net zero on mean farm net margin</vt:lpstr>
      <vt:lpstr>6. Predict effect of achieving net zero at Marston Vale scale</vt:lpstr>
      <vt:lpstr>6. Predict effect of achieving net zero at Marston Vale scale</vt:lpstr>
      <vt:lpstr>PowerPoint 簡報</vt:lpstr>
      <vt:lpstr>7.  Conclusions</vt:lpstr>
      <vt:lpstr>8. Summary : Our Actions</vt:lpstr>
      <vt:lpstr>Thank You    Questions?</vt:lpstr>
      <vt:lpstr>References  </vt:lpstr>
      <vt:lpstr>References 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 tips for making sure your presentation is accessible to all</dc:title>
  <dc:creator>Peter Gibbs</dc:creator>
  <cp:revision>3</cp:revision>
  <cp:lastPrinted>2014-09-02T09:13:37Z</cp:lastPrinted>
  <dcterms:created xsi:type="dcterms:W3CDTF">2021-06-16T09:08:46Z</dcterms:created>
  <dcterms:modified xsi:type="dcterms:W3CDTF">2023-04-25T17:34:55Z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0x0101003755DFECDB83AC49A272E7BE528F9362</vt:lpwstr>
  </property>
  <property fmtid="{D5CDD505-2E9C-101B-9397-08002B2CF9AE}" pid="3" name="MSIP_Label_76ec77b0-1566-4e6c-8f07-2f97449b5aa9_Enabled">
    <vt:lpwstr>true</vt:lpwstr>
  </property>
  <property fmtid="{D5CDD505-2E9C-101B-9397-08002B2CF9AE}" pid="4" name="MSIP_Label_76ec77b0-1566-4e6c-8f07-2f97449b5aa9_SetDate">
    <vt:lpwstr>2020-08-27T13:50:15Z</vt:lpwstr>
  </property>
  <property fmtid="{D5CDD505-2E9C-101B-9397-08002B2CF9AE}" pid="5" name="MSIP_Label_76ec77b0-1566-4e6c-8f07-2f97449b5aa9_Method">
    <vt:lpwstr>Standard</vt:lpwstr>
  </property>
  <property fmtid="{D5CDD505-2E9C-101B-9397-08002B2CF9AE}" pid="6" name="MSIP_Label_76ec77b0-1566-4e6c-8f07-2f97449b5aa9_Name">
    <vt:lpwstr>Internal Business</vt:lpwstr>
  </property>
  <property fmtid="{D5CDD505-2E9C-101B-9397-08002B2CF9AE}" pid="7" name="MSIP_Label_76ec77b0-1566-4e6c-8f07-2f97449b5aa9_SiteId">
    <vt:lpwstr>31dca259-f714-4c48-ba5c-aa96dcf60aaa</vt:lpwstr>
  </property>
  <property fmtid="{D5CDD505-2E9C-101B-9397-08002B2CF9AE}" pid="8" name="MSIP_Label_76ec77b0-1566-4e6c-8f07-2f97449b5aa9_ActionId">
    <vt:lpwstr>b1116fbc-4a79-40ab-9515-6b1a0a69f6bc</vt:lpwstr>
  </property>
  <property fmtid="{D5CDD505-2E9C-101B-9397-08002B2CF9AE}" pid="9" name="MSIP_Label_76ec77b0-1566-4e6c-8f07-2f97449b5aa9_ContentBits">
    <vt:lpwstr>0</vt:lpwstr>
  </property>
  <property fmtid="{D5CDD505-2E9C-101B-9397-08002B2CF9AE}" pid="10" name="_dlc_DocIdItemGuid">
    <vt:lpwstr>459c272a-df27-407a-aace-7fde3c4e1047</vt:lpwstr>
  </property>
  <property fmtid="{D5CDD505-2E9C-101B-9397-08002B2CF9AE}" pid="11" name="MediaServiceImageTags">
    <vt:lpwstr/>
  </property>
</Properties>
</file>